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04" r:id="rId2"/>
    <p:sldId id="912" r:id="rId3"/>
    <p:sldId id="922" r:id="rId4"/>
    <p:sldId id="926" r:id="rId5"/>
    <p:sldId id="940" r:id="rId6"/>
    <p:sldId id="941" r:id="rId7"/>
    <p:sldId id="945" r:id="rId8"/>
    <p:sldId id="943" r:id="rId9"/>
    <p:sldId id="946" r:id="rId10"/>
    <p:sldId id="948" r:id="rId11"/>
    <p:sldId id="950" r:id="rId12"/>
    <p:sldId id="952" r:id="rId13"/>
    <p:sldId id="953" r:id="rId14"/>
    <p:sldId id="924" r:id="rId15"/>
    <p:sldId id="929" r:id="rId16"/>
    <p:sldId id="944" r:id="rId17"/>
    <p:sldId id="901" r:id="rId18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rebuchet MS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rebuchet MS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rebuchet MS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rebuchet MS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99"/>
    <a:srgbClr val="CCFFCC"/>
    <a:srgbClr val="CCFFFF"/>
    <a:srgbClr val="FF0000"/>
    <a:srgbClr val="FFCC99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1" autoAdjust="0"/>
  </p:normalViewPr>
  <p:slideViewPr>
    <p:cSldViewPr snapToGrid="0">
      <p:cViewPr>
        <p:scale>
          <a:sx n="70" d="100"/>
          <a:sy n="70" d="100"/>
        </p:scale>
        <p:origin x="-107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00" tIns="45750" rIns="91500" bIns="45750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00" tIns="45750" rIns="91500" bIns="4575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DFD1C6B-52CF-4CDB-9D2F-319ACEAE7489}" type="datetime1">
              <a:rPr lang="ca-ES"/>
              <a:pPr>
                <a:defRPr/>
              </a:pPr>
              <a:t>10/09/2013</a:t>
            </a:fld>
            <a:endParaRPr lang="ca-E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00" tIns="45750" rIns="91500" bIns="45750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00" tIns="45750" rIns="91500" bIns="4575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2B623A7-0478-4DEE-8C03-79EA61D1A5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00" tIns="45750" rIns="91500" bIns="45750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00" tIns="45750" rIns="91500" bIns="4575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EB85F29-97CC-4D89-80F5-7B0DA0F696B3}" type="datetime1">
              <a:rPr lang="ca-ES"/>
              <a:pPr>
                <a:defRPr/>
              </a:pPr>
              <a:t>10/09/2013</a:t>
            </a:fld>
            <a:endParaRPr lang="ca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00" tIns="45750" rIns="91500" bIns="45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00" tIns="45750" rIns="91500" bIns="45750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00" tIns="45750" rIns="91500" bIns="4575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0A4E15F-4225-424C-940D-69F3AC4F0E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81B3E-BC57-4C29-9EC8-282C18308F1B}" type="slidenum">
              <a:rPr lang="es-ES" smtClean="0">
                <a:ea typeface="ＭＳ Ｐゴシック"/>
                <a:cs typeface="ＭＳ Ｐゴシック"/>
              </a:rPr>
              <a:pPr/>
              <a:t>1</a:t>
            </a:fld>
            <a:endParaRPr lang="es-ES" smtClean="0">
              <a:ea typeface="ＭＳ Ｐゴシック"/>
              <a:cs typeface="ＭＳ Ｐゴシック"/>
            </a:endParaRPr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AA87ADF0-0181-43DB-8108-23C7F00ACCD2}" type="slidenum">
              <a:rPr lang="es-ES" sz="1200" b="0">
                <a:latin typeface="Times New Roman" pitchFamily="18" charset="0"/>
              </a:rPr>
              <a:pPr algn="r" defTabSz="915988"/>
              <a:t>1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037745B7-7645-4011-9E65-A4AD8E0BAA1B}" type="slidenum">
              <a:rPr lang="es-ES" sz="1200" b="0">
                <a:latin typeface="Times New Roman" pitchFamily="18" charset="0"/>
              </a:rPr>
              <a:pPr algn="r" defTabSz="915988"/>
              <a:t>10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4CB20A01-2522-40C4-AC66-BEF36D5B3B0E}" type="slidenum">
              <a:rPr lang="es-ES" sz="1200" b="0">
                <a:latin typeface="Times New Roman" pitchFamily="18" charset="0"/>
              </a:rPr>
              <a:pPr algn="r" defTabSz="915988"/>
              <a:t>10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5E45539D-9D4B-4E0B-89A3-4044B930BDC5}" type="slidenum">
              <a:rPr lang="es-ES" sz="1200" b="0">
                <a:latin typeface="Times New Roman" pitchFamily="18" charset="0"/>
              </a:rPr>
              <a:pPr algn="r" defTabSz="915988"/>
              <a:t>11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036220F8-32EE-422E-B036-2D079823822E}" type="slidenum">
              <a:rPr lang="es-ES" sz="1200" b="0">
                <a:latin typeface="Times New Roman" pitchFamily="18" charset="0"/>
              </a:rPr>
              <a:pPr algn="r" defTabSz="915988"/>
              <a:t>11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30" tIns="44115" rIns="88230" bIns="44115"/>
          <a:lstStyle/>
          <a:p>
            <a:pPr defTabSz="882650"/>
            <a:fld id="{5B2BBA05-3FC6-47C6-9221-BFF0C709CC3B}" type="slidenum">
              <a:rPr lang="es-ES" sz="1900" b="0"/>
              <a:pPr defTabSz="882650"/>
              <a:t>12</a:t>
            </a:fld>
            <a:endParaRPr lang="es-ES" sz="1900" b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30" tIns="44115" rIns="88230" bIns="44115"/>
          <a:lstStyle/>
          <a:p>
            <a:pPr defTabSz="882650"/>
            <a:fld id="{5B2BBA05-3FC6-47C6-9221-BFF0C709CC3B}" type="slidenum">
              <a:rPr lang="es-ES" sz="1900" b="0"/>
              <a:pPr defTabSz="882650"/>
              <a:t>13</a:t>
            </a:fld>
            <a:endParaRPr lang="es-ES" sz="1900" b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D969DA97-21A1-4B28-9635-9C69F1D2AA3C}" type="slidenum">
              <a:rPr lang="es-ES" sz="1200" b="0">
                <a:latin typeface="Times New Roman" pitchFamily="18" charset="0"/>
              </a:rPr>
              <a:pPr algn="r" defTabSz="915988"/>
              <a:t>14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455D9583-1078-4D72-A2A6-08EC766E5AAF}" type="slidenum">
              <a:rPr lang="es-ES" sz="1200" b="0">
                <a:latin typeface="Times New Roman" pitchFamily="18" charset="0"/>
              </a:rPr>
              <a:pPr algn="r" defTabSz="915988"/>
              <a:t>14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71CF3C68-ADF6-4BA8-BD26-3F894B251793}" type="slidenum">
              <a:rPr lang="es-ES" sz="1200" b="0">
                <a:latin typeface="Times New Roman" pitchFamily="18" charset="0"/>
              </a:rPr>
              <a:pPr algn="r" defTabSz="915988"/>
              <a:t>15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B401B97E-32F1-498A-B905-C297F248A074}" type="slidenum">
              <a:rPr lang="es-ES" sz="1200" b="0">
                <a:latin typeface="Times New Roman" pitchFamily="18" charset="0"/>
              </a:rPr>
              <a:pPr algn="r" defTabSz="915988"/>
              <a:t>15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892B3264-C4E1-4C57-A889-E3947C40C21A}" type="slidenum">
              <a:rPr lang="es-ES" sz="1200" b="0">
                <a:latin typeface="Times New Roman" pitchFamily="18" charset="0"/>
              </a:rPr>
              <a:pPr algn="r" defTabSz="915988"/>
              <a:t>16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EA42BB1A-DF89-4965-97EB-EC6D958ED786}" type="slidenum">
              <a:rPr lang="es-ES" sz="1200" b="0">
                <a:latin typeface="Times New Roman" pitchFamily="18" charset="0"/>
              </a:rPr>
              <a:pPr algn="r" defTabSz="915988"/>
              <a:t>16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04" tIns="45852" rIns="91704" bIns="45852" anchor="b"/>
          <a:lstStyle/>
          <a:p>
            <a:pPr algn="r" defTabSz="917575"/>
            <a:fld id="{6F7F7376-22D9-4810-A58F-DE2222C881B8}" type="slidenum">
              <a:rPr lang="es-ES" sz="1200" b="0">
                <a:latin typeface="Times New Roman" pitchFamily="18" charset="0"/>
              </a:rPr>
              <a:pPr algn="r" defTabSz="917575"/>
              <a:t>17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</p:spPr>
        <p:txBody>
          <a:bodyPr lIns="91704" tIns="45852" rIns="91704" bIns="45852"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892B3264-C4E1-4C57-A889-E3947C40C21A}" type="slidenum">
              <a:rPr lang="es-ES" sz="1200" b="0">
                <a:latin typeface="Times New Roman" pitchFamily="18" charset="0"/>
              </a:rPr>
              <a:pPr algn="r" defTabSz="915988"/>
              <a:t>2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EA42BB1A-DF89-4965-97EB-EC6D958ED786}" type="slidenum">
              <a:rPr lang="es-ES" sz="1200" b="0">
                <a:latin typeface="Times New Roman" pitchFamily="18" charset="0"/>
              </a:rPr>
              <a:pPr algn="r" defTabSz="915988"/>
              <a:t>2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24A1D319-821D-4F82-9FBC-0BB05DE20D0B}" type="slidenum">
              <a:rPr lang="es-ES" sz="1200" b="0">
                <a:latin typeface="Times New Roman" pitchFamily="18" charset="0"/>
              </a:rPr>
              <a:pPr algn="r" defTabSz="915988"/>
              <a:t>3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15D366B7-ABDD-4F89-9D72-0F28A1AC96D8}" type="slidenum">
              <a:rPr lang="es-ES" sz="1200" b="0">
                <a:latin typeface="Times New Roman" pitchFamily="18" charset="0"/>
              </a:rPr>
              <a:pPr algn="r" defTabSz="915988"/>
              <a:t>3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CD5FBD21-3EAA-4187-9A44-A8BA1A55D79D}" type="slidenum">
              <a:rPr lang="es-ES" sz="1200" b="0">
                <a:latin typeface="Times New Roman" pitchFamily="18" charset="0"/>
              </a:rPr>
              <a:pPr algn="r" defTabSz="915988"/>
              <a:t>4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0CB69B0B-4088-4E41-8B96-4B73269ECC9A}" type="slidenum">
              <a:rPr lang="es-ES" sz="1200" b="0">
                <a:latin typeface="Times New Roman" pitchFamily="18" charset="0"/>
              </a:rPr>
              <a:pPr algn="r" defTabSz="915988"/>
              <a:t>4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09891-3329-4882-A715-751C4C1BFEB0}" type="slidenum">
              <a:rPr lang="es-ES" smtClean="0">
                <a:ea typeface="ＭＳ Ｐゴシック"/>
                <a:cs typeface="ＭＳ Ｐゴシック"/>
              </a:rPr>
              <a:pPr/>
              <a:t>5</a:t>
            </a:fld>
            <a:endParaRPr lang="es-ES" smtClean="0">
              <a:ea typeface="ＭＳ Ｐゴシック"/>
              <a:cs typeface="ＭＳ Ｐゴシック"/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8504B96D-5371-4B7F-BBCB-55522683A54D}" type="slidenum">
              <a:rPr lang="es-ES" sz="1200" b="0">
                <a:latin typeface="Times New Roman" pitchFamily="18" charset="0"/>
              </a:rPr>
              <a:pPr algn="r" defTabSz="915988"/>
              <a:t>5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C91F9799-3B2D-4EF8-8BAD-A05A767B56FA}" type="slidenum">
              <a:rPr lang="es-ES" sz="1200" b="0">
                <a:latin typeface="Times New Roman" pitchFamily="18" charset="0"/>
              </a:rPr>
              <a:pPr algn="r" defTabSz="915988"/>
              <a:t>6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CB2B2E1B-547A-47BE-BF6F-FC636A10FA39}" type="slidenum">
              <a:rPr lang="es-ES" sz="1200" b="0">
                <a:latin typeface="Times New Roman" pitchFamily="18" charset="0"/>
              </a:rPr>
              <a:pPr algn="r" defTabSz="915988"/>
              <a:t>6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12EEFC6C-1E58-4B99-9250-D5641D3299DE}" type="slidenum">
              <a:rPr lang="es-ES" sz="1200" b="0">
                <a:latin typeface="Times New Roman" pitchFamily="18" charset="0"/>
              </a:rPr>
              <a:pPr algn="r" defTabSz="915988"/>
              <a:t>7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77DB6C03-11A5-44F8-BD40-DCBF2CD8527C}" type="slidenum">
              <a:rPr lang="es-ES" sz="1200" b="0">
                <a:latin typeface="Times New Roman" pitchFamily="18" charset="0"/>
              </a:rPr>
              <a:pPr algn="r" defTabSz="915988"/>
              <a:t>7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892B3264-C4E1-4C57-A889-E3947C40C21A}" type="slidenum">
              <a:rPr lang="es-ES" sz="1200" b="0">
                <a:latin typeface="Times New Roman" pitchFamily="18" charset="0"/>
              </a:rPr>
              <a:pPr algn="r" defTabSz="915988"/>
              <a:t>8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EA42BB1A-DF89-4965-97EB-EC6D958ED786}" type="slidenum">
              <a:rPr lang="es-ES" sz="1200" b="0">
                <a:latin typeface="Times New Roman" pitchFamily="18" charset="0"/>
              </a:rPr>
              <a:pPr algn="r" defTabSz="915988"/>
              <a:t>8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5EDD1053-7643-4477-ABAA-AC58F1889E61}" type="slidenum">
              <a:rPr lang="es-ES" sz="1200" b="0">
                <a:latin typeface="Times New Roman" pitchFamily="18" charset="0"/>
              </a:rPr>
              <a:pPr algn="r" defTabSz="915988"/>
              <a:t>9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0" tIns="45750" rIns="91500" bIns="45750" anchor="b"/>
          <a:lstStyle/>
          <a:p>
            <a:pPr algn="r" defTabSz="915988"/>
            <a:fld id="{92C9518D-20BB-46F7-9F3E-3755818CD345}" type="slidenum">
              <a:rPr lang="es-ES" sz="1200" b="0">
                <a:latin typeface="Times New Roman" pitchFamily="18" charset="0"/>
              </a:rPr>
              <a:pPr algn="r" defTabSz="915988"/>
              <a:t>9</a:t>
            </a:fld>
            <a:endParaRPr lang="es-ES" sz="1200" b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4875"/>
            <a:ext cx="4987925" cy="4468813"/>
          </a:xfrm>
          <a:noFill/>
          <a:ln/>
        </p:spPr>
        <p:txBody>
          <a:bodyPr/>
          <a:lstStyle/>
          <a:p>
            <a:pPr eaLnBrk="1" hangingPunct="1"/>
            <a:endParaRPr lang="ca-ES" smtClean="0"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D18ADC72-CCFD-4318-B5C3-E58295F5B972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8E11BA6E-24B1-4ED8-807C-57A601B7C3E5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AC04D14C-2C24-4979-90D5-BC13D4194425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7918C856-7382-4E2D-BF3D-22D6A7ACE428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8F92E531-1CD3-472E-A9A3-176113973E50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D8495A50-BA83-4CFD-A6A2-F34C0ACA81F9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0945EA30-3867-4AC8-BCEA-457E2A297494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41277EAD-0AFA-484D-B0E3-E2BFC1DD8AEB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FD99B317-B298-4D14-808E-2A27BD9F4D56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9DF3C60B-AA3E-49A8-A734-AABAC0D4F423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4BD098E1-FC80-4794-A55C-4F4E37995467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  <a:p>
            <a:pPr>
              <a:defRPr/>
            </a:pPr>
            <a:endParaRPr lang="es-ES"/>
          </a:p>
          <a:p>
            <a:pPr>
              <a:defRPr/>
            </a:pPr>
            <a:r>
              <a:rPr lang="es-ES"/>
              <a:t>- </a:t>
            </a:r>
            <a:fld id="{32A1D5DE-FCC0-4BD3-9FB6-2E1783B7A1FB}" type="slidenum">
              <a:rPr lang="es-ES"/>
              <a:pPr>
                <a:defRPr/>
              </a:pPr>
              <a:t>‹Nº›</a:t>
            </a:fld>
            <a:r>
              <a:rPr lang="es-E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es-ES" dirty="0" smtClean="0">
              <a:ea typeface="ＭＳ Ｐゴシック"/>
              <a:cs typeface="ＭＳ Ｐゴシック"/>
            </a:endParaRPr>
          </a:p>
          <a:p>
            <a:endParaRPr lang="es-ES" dirty="0" smtClean="0">
              <a:ea typeface="ＭＳ Ｐゴシック"/>
              <a:cs typeface="ＭＳ Ｐゴシック"/>
            </a:endParaRPr>
          </a:p>
          <a:p>
            <a:r>
              <a:rPr lang="es-ES" dirty="0" smtClean="0">
                <a:ea typeface="ＭＳ Ｐゴシック"/>
                <a:cs typeface="ＭＳ Ｐゴシック"/>
              </a:rPr>
              <a:t>- </a:t>
            </a:r>
            <a:fld id="{5DF11644-F1F6-493A-B8F3-A1C125F0090E}" type="slidenum">
              <a:rPr lang="es-ES" smtClean="0">
                <a:ea typeface="ＭＳ Ｐゴシック"/>
                <a:cs typeface="ＭＳ Ｐゴシック"/>
              </a:rPr>
              <a:pPr/>
              <a:t>1</a:t>
            </a:fld>
            <a:r>
              <a:rPr lang="es-ES" dirty="0" smtClean="0">
                <a:ea typeface="ＭＳ Ｐゴシック"/>
                <a:cs typeface="ＭＳ Ｐゴシック"/>
              </a:rPr>
              <a:t> -</a:t>
            </a:r>
          </a:p>
        </p:txBody>
      </p:sp>
      <p:sp>
        <p:nvSpPr>
          <p:cNvPr id="15362" name="1 Marcador de número de diapositiva"/>
          <p:cNvSpPr txBox="1">
            <a:spLocks noGrp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E269B0FD-A970-4AE8-B944-8B65C60CE16A}" type="slidenum">
              <a:rPr lang="es-ES" sz="1100"/>
              <a:pPr/>
              <a:t>1</a:t>
            </a:fld>
            <a:r>
              <a:rPr lang="es-ES" sz="1100"/>
              <a:t> -</a:t>
            </a:r>
          </a:p>
        </p:txBody>
      </p:sp>
      <p:sp>
        <p:nvSpPr>
          <p:cNvPr id="710658" name="Rectangle 2"/>
          <p:cNvSpPr>
            <a:spLocks noChangeArrowheads="1"/>
          </p:cNvSpPr>
          <p:nvPr/>
        </p:nvSpPr>
        <p:spPr bwMode="auto">
          <a:xfrm>
            <a:off x="1054100" y="1938338"/>
            <a:ext cx="7399338" cy="2265362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  <a:effectLst>
            <a:outerShdw dist="107763" dir="2700000" algn="ctr" rotWithShape="0">
              <a:srgbClr val="008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 b="0">
              <a:ea typeface="+mn-ea"/>
              <a:cs typeface="+mn-cs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023582" y="2093913"/>
            <a:ext cx="742438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1600" indent="-6350" algn="ctr" defTabSz="666750" eaLnBrk="0" hangingPunct="0">
              <a:lnSpc>
                <a:spcPct val="95000"/>
              </a:lnSpc>
              <a:spcBef>
                <a:spcPct val="95000"/>
              </a:spcBef>
            </a:pPr>
            <a:r>
              <a:rPr lang="ca-ES" sz="3400" dirty="0">
                <a:solidFill>
                  <a:srgbClr val="333333"/>
                </a:solidFill>
              </a:rPr>
              <a:t> </a:t>
            </a:r>
            <a:r>
              <a:rPr lang="ca-ES" sz="4000" dirty="0" smtClean="0">
                <a:solidFill>
                  <a:srgbClr val="008000"/>
                </a:solidFill>
              </a:rPr>
              <a:t>ESCENARI 2013:                  PLA </a:t>
            </a:r>
            <a:r>
              <a:rPr lang="ca-ES" sz="4000" dirty="0">
                <a:solidFill>
                  <a:srgbClr val="008000"/>
                </a:solidFill>
              </a:rPr>
              <a:t>D’ACTIVITAT </a:t>
            </a:r>
            <a:r>
              <a:rPr lang="ca-ES" sz="4000" dirty="0" smtClean="0">
                <a:solidFill>
                  <a:srgbClr val="008000"/>
                </a:solidFill>
              </a:rPr>
              <a:t>I PRESSUPOST</a:t>
            </a:r>
          </a:p>
          <a:p>
            <a:pPr marL="101600" indent="-6350" algn="ctr" defTabSz="666750" eaLnBrk="0" hangingPunct="0">
              <a:lnSpc>
                <a:spcPct val="95000"/>
              </a:lnSpc>
              <a:spcBef>
                <a:spcPct val="95000"/>
              </a:spcBef>
            </a:pPr>
            <a:endParaRPr lang="ca-ES" sz="4000" dirty="0">
              <a:solidFill>
                <a:srgbClr val="008000"/>
              </a:solidFill>
            </a:endParaRPr>
          </a:p>
          <a:p>
            <a:pPr marL="101600" indent="-6350" algn="ctr" defTabSz="666750" eaLnBrk="0" hangingPunct="0">
              <a:lnSpc>
                <a:spcPct val="70000"/>
              </a:lnSpc>
              <a:spcBef>
                <a:spcPct val="50000"/>
              </a:spcBef>
            </a:pPr>
            <a:endParaRPr lang="ca-ES" dirty="0">
              <a:solidFill>
                <a:srgbClr val="008000"/>
              </a:solidFill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174750" y="4775200"/>
            <a:ext cx="710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ca-ES" sz="2400" dirty="0" smtClean="0"/>
              <a:t>Barcelona, setembre </a:t>
            </a:r>
            <a:r>
              <a:rPr lang="ca-ES" sz="2400" dirty="0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3"/>
          <p:cNvSpPr txBox="1">
            <a:spLocks noChangeArrowheads="1"/>
          </p:cNvSpPr>
          <p:nvPr/>
        </p:nvSpPr>
        <p:spPr bwMode="auto">
          <a:xfrm>
            <a:off x="633413" y="1298575"/>
            <a:ext cx="8323262" cy="5184775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 dirty="0"/>
              <a:t>Continuar avançant en </a:t>
            </a:r>
            <a:r>
              <a:rPr lang="ca-ES" sz="1800" dirty="0" err="1">
                <a:solidFill>
                  <a:srgbClr val="008000"/>
                </a:solidFill>
              </a:rPr>
              <a:t>l’ambulatorització</a:t>
            </a:r>
            <a:r>
              <a:rPr lang="ca-ES" sz="1800" dirty="0">
                <a:solidFill>
                  <a:srgbClr val="008000"/>
                </a:solidFill>
              </a:rPr>
              <a:t> de l’assistència:</a:t>
            </a:r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r>
              <a:rPr lang="ca-ES" sz="1800" dirty="0" smtClean="0"/>
              <a:t>Atenció domiciliària </a:t>
            </a:r>
            <a:r>
              <a:rPr lang="ca-ES" sz="1800" dirty="0" err="1" smtClean="0"/>
              <a:t>hemato-oncològia</a:t>
            </a:r>
            <a:endParaRPr lang="ca-ES" sz="1800" dirty="0"/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r>
              <a:rPr lang="ca-ES" sz="1800" dirty="0"/>
              <a:t>Hospital de dia a medicina </a:t>
            </a:r>
            <a:r>
              <a:rPr lang="ca-ES" sz="1800" dirty="0" smtClean="0"/>
              <a:t>interna i tòrax</a:t>
            </a:r>
            <a:endParaRPr lang="ca-ES" sz="1800" dirty="0"/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None/>
            </a:pPr>
            <a:endParaRPr lang="ca-ES" sz="30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 dirty="0">
                <a:solidFill>
                  <a:srgbClr val="008000"/>
                </a:solidFill>
              </a:rPr>
              <a:t>Adequació de la capacitat instal·lada</a:t>
            </a:r>
            <a:r>
              <a:rPr lang="ca-ES" sz="1800" dirty="0"/>
              <a:t> a la reducció de demanda d'obstetrícia i neonatologia 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30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 dirty="0">
                <a:solidFill>
                  <a:srgbClr val="008000"/>
                </a:solidFill>
              </a:rPr>
              <a:t>Optimització de l’estada mitjana</a:t>
            </a:r>
            <a:r>
              <a:rPr lang="ca-ES" sz="1800" dirty="0"/>
              <a:t> de psiquiatria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30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80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180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180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 dirty="0"/>
              <a:t>Addicionalment, </a:t>
            </a:r>
            <a:r>
              <a:rPr lang="ca-ES" sz="1800" dirty="0">
                <a:solidFill>
                  <a:srgbClr val="008000"/>
                </a:solidFill>
              </a:rPr>
              <a:t>optimització del personal mèdic i capacitat quirúrgica d’oftalmologia</a:t>
            </a:r>
            <a:r>
              <a:rPr lang="ca-ES" sz="1800" dirty="0"/>
              <a:t> assumint l’activitat de l’Àrea Clínic que actualment realitza en part l’Hospital del Sagrat Cor. Acord amb </a:t>
            </a:r>
            <a:r>
              <a:rPr lang="ca-ES" sz="1800" dirty="0" err="1"/>
              <a:t>CatSalut</a:t>
            </a:r>
            <a:r>
              <a:rPr lang="ca-ES" sz="1800" dirty="0"/>
              <a:t> i Sagrat Cor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3000" dirty="0"/>
          </a:p>
        </p:txBody>
      </p:sp>
      <p:sp>
        <p:nvSpPr>
          <p:cNvPr id="29698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F15AABEC-FC2A-4A11-8494-8C81916668AB}" type="slidenum">
              <a:rPr lang="es-ES" sz="1100"/>
              <a:pPr/>
              <a:t>10</a:t>
            </a:fld>
            <a:r>
              <a:rPr lang="es-ES" sz="1100"/>
              <a:t> -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557213" y="42863"/>
            <a:ext cx="84661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 dirty="0">
                <a:solidFill>
                  <a:srgbClr val="009900"/>
                </a:solidFill>
              </a:rPr>
              <a:t>REORDENACIÓ D’ACTIVITAT: </a:t>
            </a:r>
          </a:p>
          <a:p>
            <a:pPr algn="ctr">
              <a:lnSpc>
                <a:spcPct val="80000"/>
              </a:lnSpc>
            </a:pPr>
            <a:r>
              <a:rPr lang="ca-ES" sz="2800" dirty="0">
                <a:solidFill>
                  <a:schemeClr val="bg2"/>
                </a:solidFill>
              </a:rPr>
              <a:t>Línies </a:t>
            </a:r>
            <a:r>
              <a:rPr lang="ca-ES" sz="2800" dirty="0" smtClean="0">
                <a:solidFill>
                  <a:schemeClr val="bg2"/>
                </a:solidFill>
              </a:rPr>
              <a:t>d’actuació</a:t>
            </a:r>
            <a:endParaRPr lang="ca-ES" sz="1400" dirty="0">
              <a:solidFill>
                <a:schemeClr val="bg2"/>
              </a:solidFill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27063" y="890588"/>
            <a:ext cx="820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spcBef>
                <a:spcPct val="50000"/>
              </a:spcBef>
            </a:pPr>
            <a:r>
              <a:rPr lang="ca-ES">
                <a:solidFill>
                  <a:srgbClr val="008000"/>
                </a:solidFill>
              </a:rPr>
              <a:t>A1-2. Canvis en el model d’atenció i millores d’eficiència</a:t>
            </a:r>
          </a:p>
        </p:txBody>
      </p:sp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3911600" y="3697288"/>
            <a:ext cx="1570038" cy="3270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858838" y="4094163"/>
            <a:ext cx="7832725" cy="65087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1800" dirty="0">
                <a:solidFill>
                  <a:schemeClr val="bg1"/>
                </a:solidFill>
              </a:rPr>
              <a:t>Tancament de </a:t>
            </a:r>
            <a:r>
              <a:rPr lang="ca-ES" sz="1800" dirty="0" smtClean="0">
                <a:solidFill>
                  <a:schemeClr val="bg1"/>
                </a:solidFill>
              </a:rPr>
              <a:t>32 </a:t>
            </a:r>
            <a:r>
              <a:rPr lang="ca-ES" sz="1800" dirty="0">
                <a:solidFill>
                  <a:schemeClr val="bg1"/>
                </a:solidFill>
              </a:rPr>
              <a:t>llits i la transformació de </a:t>
            </a:r>
            <a:r>
              <a:rPr lang="ca-ES" sz="1800" dirty="0" smtClean="0">
                <a:solidFill>
                  <a:schemeClr val="bg1"/>
                </a:solidFill>
              </a:rPr>
              <a:t>1.008 altes </a:t>
            </a:r>
            <a:r>
              <a:rPr lang="ca-ES" sz="1800" dirty="0">
                <a:solidFill>
                  <a:schemeClr val="bg1"/>
                </a:solidFill>
              </a:rPr>
              <a:t>en hospitalització a domicili i hospitals de dia</a:t>
            </a:r>
            <a:endParaRPr lang="es-ES" sz="1800" dirty="0"/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871538" y="5894388"/>
            <a:ext cx="7915275" cy="376237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1800" dirty="0">
                <a:solidFill>
                  <a:schemeClr val="bg1"/>
                </a:solidFill>
              </a:rPr>
              <a:t>Increment anual de 610 cataractes i </a:t>
            </a:r>
            <a:r>
              <a:rPr lang="ca-ES" sz="1800" dirty="0" smtClean="0">
                <a:solidFill>
                  <a:schemeClr val="bg1"/>
                </a:solidFill>
              </a:rPr>
              <a:t>225 </a:t>
            </a:r>
            <a:r>
              <a:rPr lang="ca-ES" sz="1800" dirty="0">
                <a:solidFill>
                  <a:schemeClr val="bg1"/>
                </a:solidFill>
              </a:rPr>
              <a:t>altes d’altres procediments</a:t>
            </a:r>
            <a:endParaRPr lang="es-ES" sz="18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233310" y="491327"/>
            <a:ext cx="1637732" cy="28660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i="1" dirty="0" smtClean="0"/>
              <a:t>Versió Actualitzada</a:t>
            </a:r>
            <a:endParaRPr lang="ca-E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1F6E92EE-6B17-4DF9-A505-9A5EF0AE20ED}" type="slidenum">
              <a:rPr lang="es-ES" sz="1100"/>
              <a:pPr/>
              <a:t>11</a:t>
            </a:fld>
            <a:r>
              <a:rPr lang="es-ES" sz="1100"/>
              <a:t> -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57213" y="42863"/>
            <a:ext cx="84661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 dirty="0">
                <a:solidFill>
                  <a:srgbClr val="009900"/>
                </a:solidFill>
              </a:rPr>
              <a:t>REORDENACIÓ D’ACTIVITAT: </a:t>
            </a:r>
          </a:p>
          <a:p>
            <a:pPr algn="ctr">
              <a:lnSpc>
                <a:spcPct val="80000"/>
              </a:lnSpc>
            </a:pPr>
            <a:r>
              <a:rPr lang="ca-ES" sz="2800" dirty="0">
                <a:solidFill>
                  <a:schemeClr val="bg2"/>
                </a:solidFill>
              </a:rPr>
              <a:t>Línies </a:t>
            </a:r>
            <a:r>
              <a:rPr lang="ca-ES" sz="2800" dirty="0" smtClean="0">
                <a:solidFill>
                  <a:schemeClr val="bg2"/>
                </a:solidFill>
              </a:rPr>
              <a:t>d’actuació</a:t>
            </a:r>
            <a:endParaRPr lang="ca-ES" sz="1400" dirty="0">
              <a:solidFill>
                <a:schemeClr val="bg2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33413" y="1570038"/>
            <a:ext cx="8323262" cy="31432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/>
              <a:t>Revisió dels criteris de registre de l’activitat d’hospitalització seguint les directrius del CatSalut definides en el Pla RAT:</a:t>
            </a:r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r>
              <a:rPr lang="ca-ES" sz="1800"/>
              <a:t>Altes de neonatologia a reclassificar com visites</a:t>
            </a:r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r>
              <a:rPr lang="ca-ES" sz="1800"/>
              <a:t>Altes d’urgències d’estada 0 dies a reclassificar com visites</a:t>
            </a:r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r>
              <a:rPr lang="ca-ES" sz="1800"/>
              <a:t>Altes de CMA a reclassificar com cma</a:t>
            </a:r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endParaRPr lang="ca-ES" sz="1800"/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endParaRPr lang="ca-ES" sz="1800"/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endParaRPr lang="ca-ES" sz="1800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27063" y="1162050"/>
            <a:ext cx="820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spcBef>
                <a:spcPct val="50000"/>
              </a:spcBef>
            </a:pPr>
            <a:r>
              <a:rPr lang="ca-ES">
                <a:solidFill>
                  <a:srgbClr val="008000"/>
                </a:solidFill>
              </a:rPr>
              <a:t>A1-3. Millores en el registre d’activitat</a:t>
            </a: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803275" y="3963988"/>
            <a:ext cx="7996238" cy="376237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1800" dirty="0" err="1" smtClean="0">
                <a:solidFill>
                  <a:schemeClr val="bg1"/>
                </a:solidFill>
              </a:rPr>
              <a:t>Reclassificació</a:t>
            </a:r>
            <a:r>
              <a:rPr lang="ca-ES" sz="1800" dirty="0" smtClean="0">
                <a:solidFill>
                  <a:schemeClr val="bg1"/>
                </a:solidFill>
              </a:rPr>
              <a:t> </a:t>
            </a:r>
            <a:r>
              <a:rPr lang="ca-ES" sz="1800" dirty="0">
                <a:solidFill>
                  <a:schemeClr val="bg1"/>
                </a:solidFill>
              </a:rPr>
              <a:t>anual de </a:t>
            </a:r>
            <a:r>
              <a:rPr lang="ca-ES" sz="1800" dirty="0" smtClean="0">
                <a:solidFill>
                  <a:schemeClr val="bg1"/>
                </a:solidFill>
              </a:rPr>
              <a:t>931altes</a:t>
            </a:r>
            <a:endParaRPr lang="es-ES" sz="18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315196" y="573208"/>
            <a:ext cx="1637732" cy="28660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i="1" dirty="0" smtClean="0"/>
              <a:t>Versió Actualitzada</a:t>
            </a:r>
            <a:endParaRPr lang="ca-E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18 CuadroTexto"/>
          <p:cNvSpPr txBox="1">
            <a:spLocks noChangeArrowheads="1"/>
          </p:cNvSpPr>
          <p:nvPr/>
        </p:nvSpPr>
        <p:spPr bwMode="auto">
          <a:xfrm>
            <a:off x="1583821" y="1309974"/>
            <a:ext cx="3343275" cy="584775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a-ES" sz="1600" dirty="0"/>
              <a:t> Reducció 2013:-</a:t>
            </a:r>
            <a:r>
              <a:rPr lang="ca-ES" sz="1600" dirty="0" smtClean="0"/>
              <a:t>1.598(-3,8%)</a:t>
            </a:r>
            <a:endParaRPr lang="ca-ES" sz="1600" dirty="0"/>
          </a:p>
          <a:p>
            <a:pPr>
              <a:buFont typeface="Arial" charset="0"/>
              <a:buChar char="•"/>
            </a:pPr>
            <a:r>
              <a:rPr lang="ca-ES" sz="1600" dirty="0"/>
              <a:t> Reducció 2014: -</a:t>
            </a:r>
            <a:r>
              <a:rPr lang="ca-ES" sz="1600" dirty="0" smtClean="0"/>
              <a:t>3.183(-7,6%)</a:t>
            </a:r>
          </a:p>
        </p:txBody>
      </p:sp>
      <p:sp>
        <p:nvSpPr>
          <p:cNvPr id="33796" name="19 CuadroTexto"/>
          <p:cNvSpPr txBox="1">
            <a:spLocks noChangeArrowheads="1"/>
          </p:cNvSpPr>
          <p:nvPr/>
        </p:nvSpPr>
        <p:spPr bwMode="auto">
          <a:xfrm>
            <a:off x="6291758" y="1285913"/>
            <a:ext cx="2074320" cy="646331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ca-ES" b="0" dirty="0"/>
              <a:t> </a:t>
            </a:r>
            <a:r>
              <a:rPr lang="ca-ES" sz="1600" dirty="0"/>
              <a:t>Tancament de Llits: </a:t>
            </a:r>
            <a:r>
              <a:rPr lang="ca-ES" sz="1600" dirty="0" smtClean="0"/>
              <a:t>74 (-10,5%)**</a:t>
            </a:r>
          </a:p>
        </p:txBody>
      </p:sp>
      <p:sp>
        <p:nvSpPr>
          <p:cNvPr id="33798" name="Text Box 2"/>
          <p:cNvSpPr txBox="1">
            <a:spLocks noChangeArrowheads="1"/>
          </p:cNvSpPr>
          <p:nvPr/>
        </p:nvSpPr>
        <p:spPr bwMode="auto">
          <a:xfrm>
            <a:off x="534988" y="100013"/>
            <a:ext cx="84661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>
                <a:solidFill>
                  <a:srgbClr val="009900"/>
                </a:solidFill>
              </a:rPr>
              <a:t>REORDENACIÓ D’ACTIVITAT: </a:t>
            </a:r>
          </a:p>
          <a:p>
            <a:pPr algn="ctr">
              <a:lnSpc>
                <a:spcPct val="80000"/>
              </a:lnSpc>
            </a:pPr>
            <a:r>
              <a:rPr lang="ca-ES" sz="2800">
                <a:solidFill>
                  <a:schemeClr val="bg2"/>
                </a:solidFill>
              </a:rPr>
              <a:t>Impacte en activitat i recursos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127844" y="5527127"/>
            <a:ext cx="2729554" cy="584775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ca-ES" sz="1600" dirty="0" smtClean="0"/>
              <a:t>Tancament Taules Quirúrgiques: -440 (-9%)*</a:t>
            </a:r>
            <a:endParaRPr lang="ca-ES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9558" y="6387149"/>
            <a:ext cx="7438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* Sense tenir en compte </a:t>
            </a:r>
            <a:r>
              <a:rPr lang="ca-ES" sz="1200" dirty="0" err="1" smtClean="0"/>
              <a:t>l’increment</a:t>
            </a:r>
            <a:r>
              <a:rPr lang="ca-ES" sz="1200" dirty="0" smtClean="0"/>
              <a:t> de taules per major activitat oftalmologia (impacte net -5,6%).</a:t>
            </a:r>
          </a:p>
          <a:p>
            <a:r>
              <a:rPr lang="ca-ES" sz="1200" dirty="0" smtClean="0"/>
              <a:t>** Equival a 63 llits si s’ajusta pels períodes de tancament estacional (entorn a un -9%).</a:t>
            </a:r>
            <a:endParaRPr lang="ca-ES" sz="12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13" y="2016125"/>
            <a:ext cx="45243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4200" y="2174875"/>
            <a:ext cx="3198813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CuadroTexto"/>
          <p:cNvSpPr txBox="1"/>
          <p:nvPr/>
        </p:nvSpPr>
        <p:spPr>
          <a:xfrm>
            <a:off x="7438028" y="696036"/>
            <a:ext cx="1637732" cy="28660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i="1" dirty="0" smtClean="0"/>
              <a:t>Versió Actualitzada</a:t>
            </a:r>
            <a:endParaRPr lang="ca-E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21 CuadroTexto"/>
          <p:cNvSpPr txBox="1">
            <a:spLocks noChangeArrowheads="1"/>
          </p:cNvSpPr>
          <p:nvPr/>
        </p:nvSpPr>
        <p:spPr bwMode="auto">
          <a:xfrm>
            <a:off x="750888" y="1419372"/>
            <a:ext cx="8010525" cy="4401205"/>
          </a:xfrm>
          <a:prstGeom prst="rect">
            <a:avLst/>
          </a:prstGeom>
          <a:solidFill>
            <a:srgbClr val="FFFF99"/>
          </a:solidFill>
          <a:ln w="25400">
            <a:solidFill>
              <a:srgbClr val="00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177800">
              <a:buFont typeface="Arial" charset="0"/>
              <a:buNone/>
            </a:pPr>
            <a:r>
              <a:rPr lang="ca-ES" dirty="0" smtClean="0">
                <a:solidFill>
                  <a:srgbClr val="008000"/>
                </a:solidFill>
              </a:rPr>
              <a:t>Estimació en base a les mesures acordades – en execució</a:t>
            </a:r>
          </a:p>
          <a:p>
            <a:pPr marL="273050" indent="-177800">
              <a:buFont typeface="Arial" charset="0"/>
              <a:buNone/>
            </a:pPr>
            <a:endParaRPr lang="ca-ES" dirty="0" smtClean="0">
              <a:solidFill>
                <a:srgbClr val="008000"/>
              </a:solidFill>
            </a:endParaRPr>
          </a:p>
          <a:p>
            <a:pPr marL="273050" indent="-177800">
              <a:buFont typeface="Arial" charset="0"/>
              <a:buNone/>
            </a:pPr>
            <a:endParaRPr lang="ca-ES" dirty="0">
              <a:solidFill>
                <a:srgbClr val="008000"/>
              </a:solidFill>
            </a:endParaRPr>
          </a:p>
          <a:p>
            <a:pPr marL="273050" indent="-177800">
              <a:buFont typeface="Arial" charset="0"/>
              <a:buChar char="•"/>
            </a:pPr>
            <a:r>
              <a:rPr lang="ca-ES" dirty="0">
                <a:solidFill>
                  <a:srgbClr val="008000"/>
                </a:solidFill>
              </a:rPr>
              <a:t>Reordenació</a:t>
            </a:r>
            <a:r>
              <a:rPr lang="ca-ES" dirty="0"/>
              <a:t> d’unes </a:t>
            </a:r>
            <a:r>
              <a:rPr lang="ca-ES" dirty="0">
                <a:solidFill>
                  <a:srgbClr val="008000"/>
                </a:solidFill>
              </a:rPr>
              <a:t>45 persones equivalents d’infermeria</a:t>
            </a:r>
            <a:r>
              <a:rPr lang="ca-ES" dirty="0"/>
              <a:t> per tancament de llits; impacte en </a:t>
            </a:r>
            <a:r>
              <a:rPr lang="ca-ES" dirty="0">
                <a:solidFill>
                  <a:srgbClr val="008000"/>
                </a:solidFill>
              </a:rPr>
              <a:t>suplents.</a:t>
            </a:r>
          </a:p>
          <a:p>
            <a:pPr marL="273050" indent="-177800"/>
            <a:endParaRPr lang="ca-ES" dirty="0" smtClean="0">
              <a:solidFill>
                <a:srgbClr val="008000"/>
              </a:solidFill>
            </a:endParaRPr>
          </a:p>
          <a:p>
            <a:pPr marL="273050" indent="-177800"/>
            <a:endParaRPr lang="ca-ES" dirty="0">
              <a:solidFill>
                <a:srgbClr val="008000"/>
              </a:solidFill>
            </a:endParaRPr>
          </a:p>
          <a:p>
            <a:pPr marL="273050" indent="-177800">
              <a:buFont typeface="Arial" charset="0"/>
              <a:buChar char="•"/>
            </a:pPr>
            <a:r>
              <a:rPr lang="ca-ES" dirty="0"/>
              <a:t>Plantejament </a:t>
            </a:r>
            <a:r>
              <a:rPr lang="ca-ES" dirty="0" smtClean="0"/>
              <a:t>de </a:t>
            </a:r>
            <a:r>
              <a:rPr lang="ca-ES" dirty="0" err="1"/>
              <a:t>prejubilacions</a:t>
            </a:r>
            <a:r>
              <a:rPr lang="ca-ES" dirty="0"/>
              <a:t> </a:t>
            </a:r>
            <a:r>
              <a:rPr lang="ca-ES" dirty="0" smtClean="0"/>
              <a:t>atenent a les circumstàncies individuals de cada cas d’uns </a:t>
            </a:r>
            <a:r>
              <a:rPr lang="ca-ES" dirty="0">
                <a:solidFill>
                  <a:srgbClr val="008000"/>
                </a:solidFill>
              </a:rPr>
              <a:t>20 professionals, majoritàriament metges majors de 65 anys.</a:t>
            </a:r>
          </a:p>
          <a:p>
            <a:pPr marL="273050" indent="-177800"/>
            <a:endParaRPr lang="ca-ES" dirty="0" smtClean="0">
              <a:solidFill>
                <a:srgbClr val="008000"/>
              </a:solidFill>
            </a:endParaRPr>
          </a:p>
          <a:p>
            <a:pPr marL="273050" indent="-177800"/>
            <a:endParaRPr lang="ca-ES" dirty="0">
              <a:solidFill>
                <a:srgbClr val="008000"/>
              </a:solidFill>
            </a:endParaRPr>
          </a:p>
          <a:p>
            <a:pPr marL="273050" indent="-177800">
              <a:buFont typeface="Arial" charset="0"/>
              <a:buChar char="•"/>
            </a:pPr>
            <a:r>
              <a:rPr lang="ca-ES" dirty="0"/>
              <a:t>Optimització d’unes </a:t>
            </a:r>
            <a:r>
              <a:rPr lang="ca-ES" dirty="0">
                <a:solidFill>
                  <a:srgbClr val="008000"/>
                </a:solidFill>
              </a:rPr>
              <a:t>10 persones d’administració i serveis generals</a:t>
            </a:r>
          </a:p>
        </p:txBody>
      </p:sp>
      <p:sp>
        <p:nvSpPr>
          <p:cNvPr id="33798" name="Text Box 2"/>
          <p:cNvSpPr txBox="1">
            <a:spLocks noChangeArrowheads="1"/>
          </p:cNvSpPr>
          <p:nvPr/>
        </p:nvSpPr>
        <p:spPr bwMode="auto">
          <a:xfrm>
            <a:off x="534988" y="100013"/>
            <a:ext cx="84661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 dirty="0">
                <a:solidFill>
                  <a:srgbClr val="009900"/>
                </a:solidFill>
              </a:rPr>
              <a:t>REORDENACIÓ D’ACTIVITAT: </a:t>
            </a:r>
          </a:p>
          <a:p>
            <a:pPr algn="ctr">
              <a:lnSpc>
                <a:spcPct val="80000"/>
              </a:lnSpc>
            </a:pPr>
            <a:r>
              <a:rPr lang="ca-ES" sz="2800" dirty="0">
                <a:solidFill>
                  <a:schemeClr val="bg2"/>
                </a:solidFill>
              </a:rPr>
              <a:t>Impacte en </a:t>
            </a:r>
            <a:r>
              <a:rPr lang="ca-ES" sz="2800" dirty="0" smtClean="0">
                <a:solidFill>
                  <a:schemeClr val="bg2"/>
                </a:solidFill>
              </a:rPr>
              <a:t>personal</a:t>
            </a:r>
            <a:endParaRPr lang="ca-ES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A28345C6-2F02-4D96-8823-D19D5AE455F4}" type="slidenum">
              <a:rPr lang="es-ES" sz="1100"/>
              <a:pPr/>
              <a:t>14</a:t>
            </a:fld>
            <a:r>
              <a:rPr lang="es-ES" sz="1100"/>
              <a:t> -</a:t>
            </a:r>
          </a:p>
        </p:txBody>
      </p:sp>
      <p:sp>
        <p:nvSpPr>
          <p:cNvPr id="35842" name="12 CuadroTexto"/>
          <p:cNvSpPr txBox="1">
            <a:spLocks noChangeArrowheads="1"/>
          </p:cNvSpPr>
          <p:nvPr/>
        </p:nvSpPr>
        <p:spPr bwMode="auto">
          <a:xfrm>
            <a:off x="2000250" y="1184275"/>
            <a:ext cx="1689100" cy="1312863"/>
          </a:xfrm>
          <a:prstGeom prst="rect">
            <a:avLst/>
          </a:prstGeom>
          <a:solidFill>
            <a:srgbClr val="FFFF99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>
              <a:buFont typeface="Arial" charset="0"/>
              <a:buNone/>
              <a:tabLst>
                <a:tab pos="1979613" algn="l"/>
              </a:tabLst>
            </a:pPr>
            <a:r>
              <a:rPr lang="ca-ES" sz="1600">
                <a:solidFill>
                  <a:srgbClr val="333333"/>
                </a:solidFill>
              </a:rPr>
              <a:t>A1. Reordenació d’activitat: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280988" y="28575"/>
            <a:ext cx="88630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>
                <a:solidFill>
                  <a:srgbClr val="009900"/>
                </a:solidFill>
              </a:rPr>
              <a:t>ESCENARI ECONÒMIC ANUALITZAT I 2013: </a:t>
            </a:r>
          </a:p>
          <a:p>
            <a:pPr algn="ctr">
              <a:lnSpc>
                <a:spcPct val="80000"/>
              </a:lnSpc>
            </a:pPr>
            <a:r>
              <a:rPr lang="ca-ES" sz="2800">
                <a:solidFill>
                  <a:schemeClr val="bg2"/>
                </a:solidFill>
              </a:rPr>
              <a:t>Principals magnituds. Milions €</a:t>
            </a:r>
          </a:p>
        </p:txBody>
      </p:sp>
      <p:sp>
        <p:nvSpPr>
          <p:cNvPr id="35844" name="12 CuadroTexto"/>
          <p:cNvSpPr txBox="1">
            <a:spLocks noChangeArrowheads="1"/>
          </p:cNvSpPr>
          <p:nvPr/>
        </p:nvSpPr>
        <p:spPr bwMode="auto">
          <a:xfrm>
            <a:off x="3738563" y="1184275"/>
            <a:ext cx="1538287" cy="1312863"/>
          </a:xfrm>
          <a:prstGeom prst="rect">
            <a:avLst/>
          </a:prstGeom>
          <a:solidFill>
            <a:srgbClr val="FFFF99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>
              <a:buFont typeface="Arial" charset="0"/>
              <a:buNone/>
              <a:tabLst>
                <a:tab pos="1979613" algn="l"/>
              </a:tabLst>
            </a:pPr>
            <a:r>
              <a:rPr lang="ca-ES" sz="1600">
                <a:solidFill>
                  <a:srgbClr val="333333"/>
                </a:solidFill>
              </a:rPr>
              <a:t>A2. Eficiències en consums</a:t>
            </a:r>
          </a:p>
        </p:txBody>
      </p:sp>
      <p:sp>
        <p:nvSpPr>
          <p:cNvPr id="35845" name="12 CuadroTexto"/>
          <p:cNvSpPr txBox="1">
            <a:spLocks noChangeArrowheads="1"/>
          </p:cNvSpPr>
          <p:nvPr/>
        </p:nvSpPr>
        <p:spPr bwMode="auto">
          <a:xfrm>
            <a:off x="5330825" y="1184275"/>
            <a:ext cx="1947863" cy="1312863"/>
          </a:xfrm>
          <a:prstGeom prst="rect">
            <a:avLst/>
          </a:prstGeom>
          <a:solidFill>
            <a:srgbClr val="FFFF99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>
              <a:buFont typeface="Arial" charset="0"/>
              <a:buNone/>
              <a:tabLst>
                <a:tab pos="1979613" algn="l"/>
              </a:tabLst>
            </a:pPr>
            <a:r>
              <a:rPr lang="ca-ES" sz="1600">
                <a:solidFill>
                  <a:srgbClr val="333333"/>
                </a:solidFill>
              </a:rPr>
              <a:t>A3. Eficiències via accions transversals de personal no salarials</a:t>
            </a:r>
          </a:p>
        </p:txBody>
      </p:sp>
      <p:sp>
        <p:nvSpPr>
          <p:cNvPr id="35846" name="Rectangle 28"/>
          <p:cNvSpPr>
            <a:spLocks noChangeArrowheads="1"/>
          </p:cNvSpPr>
          <p:nvPr/>
        </p:nvSpPr>
        <p:spPr bwMode="auto">
          <a:xfrm>
            <a:off x="2212975" y="2714625"/>
            <a:ext cx="3152775" cy="955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47" name="Text Box 22"/>
          <p:cNvSpPr txBox="1">
            <a:spLocks noChangeArrowheads="1"/>
          </p:cNvSpPr>
          <p:nvPr/>
        </p:nvSpPr>
        <p:spPr bwMode="auto">
          <a:xfrm>
            <a:off x="290513" y="2847975"/>
            <a:ext cx="1730375" cy="7747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1600" dirty="0"/>
              <a:t>Objectiu</a:t>
            </a:r>
            <a:r>
              <a:rPr lang="es-ES" sz="1600" dirty="0"/>
              <a:t> anual: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1800" dirty="0" smtClean="0">
                <a:solidFill>
                  <a:srgbClr val="FF0000"/>
                </a:solidFill>
              </a:rPr>
              <a:t>-17,5 </a:t>
            </a:r>
            <a:r>
              <a:rPr lang="es-ES" sz="1800" dirty="0">
                <a:solidFill>
                  <a:srgbClr val="FF0000"/>
                </a:solidFill>
              </a:rPr>
              <a:t>M €</a:t>
            </a:r>
          </a:p>
        </p:txBody>
      </p:sp>
      <p:sp>
        <p:nvSpPr>
          <p:cNvPr id="35848" name="Text Box 24"/>
          <p:cNvSpPr txBox="1">
            <a:spLocks noChangeArrowheads="1"/>
          </p:cNvSpPr>
          <p:nvPr/>
        </p:nvSpPr>
        <p:spPr bwMode="auto">
          <a:xfrm>
            <a:off x="2210937" y="2723270"/>
            <a:ext cx="3125337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1800" dirty="0" smtClean="0">
                <a:solidFill>
                  <a:srgbClr val="FF0000"/>
                </a:solidFill>
              </a:rPr>
              <a:t>-7,0                                     </a:t>
            </a:r>
            <a:r>
              <a:rPr lang="ca-ES" sz="1800" dirty="0" smtClean="0">
                <a:solidFill>
                  <a:srgbClr val="0000FF"/>
                </a:solidFill>
              </a:rPr>
              <a:t>(esforç mínim 2% i màxim 6,7% sobre despesa 2012)</a:t>
            </a:r>
            <a:endParaRPr lang="ca-ES" sz="1800" dirty="0">
              <a:solidFill>
                <a:srgbClr val="0000FF"/>
              </a:solidFill>
            </a:endParaRPr>
          </a:p>
        </p:txBody>
      </p:sp>
      <p:sp>
        <p:nvSpPr>
          <p:cNvPr id="35849" name="12 CuadroTexto"/>
          <p:cNvSpPr txBox="1">
            <a:spLocks noChangeArrowheads="1"/>
          </p:cNvSpPr>
          <p:nvPr/>
        </p:nvSpPr>
        <p:spPr bwMode="auto">
          <a:xfrm>
            <a:off x="7346950" y="1182688"/>
            <a:ext cx="1768475" cy="1312862"/>
          </a:xfrm>
          <a:prstGeom prst="rect">
            <a:avLst/>
          </a:prstGeom>
          <a:solidFill>
            <a:srgbClr val="CCFFCC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>
              <a:buFont typeface="Arial" charset="0"/>
              <a:buNone/>
              <a:tabLst>
                <a:tab pos="1979613" algn="l"/>
              </a:tabLst>
            </a:pPr>
            <a:r>
              <a:rPr lang="ca-ES" sz="1600">
                <a:solidFill>
                  <a:srgbClr val="008000"/>
                </a:solidFill>
              </a:rPr>
              <a:t>B. Mesures de reducció salarial</a:t>
            </a:r>
          </a:p>
        </p:txBody>
      </p:sp>
      <p:sp>
        <p:nvSpPr>
          <p:cNvPr id="35850" name="Text Box 24"/>
          <p:cNvSpPr txBox="1">
            <a:spLocks noChangeArrowheads="1"/>
          </p:cNvSpPr>
          <p:nvPr/>
        </p:nvSpPr>
        <p:spPr bwMode="auto">
          <a:xfrm>
            <a:off x="5505450" y="2714625"/>
            <a:ext cx="1636713" cy="915988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1800" dirty="0" smtClean="0">
                <a:solidFill>
                  <a:srgbClr val="FF0000"/>
                </a:solidFill>
              </a:rPr>
              <a:t>-3,8                </a:t>
            </a:r>
            <a:r>
              <a:rPr lang="ca-ES" sz="1800" dirty="0">
                <a:solidFill>
                  <a:srgbClr val="FF0000"/>
                </a:solidFill>
              </a:rPr>
              <a:t>(a negociar pel 2014)</a:t>
            </a:r>
            <a:endParaRPr lang="ca-ES" sz="1200" dirty="0">
              <a:solidFill>
                <a:srgbClr val="FF0000"/>
              </a:solidFill>
            </a:endParaRPr>
          </a:p>
        </p:txBody>
      </p:sp>
      <p:sp>
        <p:nvSpPr>
          <p:cNvPr id="35851" name="Text Box 24"/>
          <p:cNvSpPr txBox="1">
            <a:spLocks noChangeArrowheads="1"/>
          </p:cNvSpPr>
          <p:nvPr/>
        </p:nvSpPr>
        <p:spPr bwMode="auto">
          <a:xfrm>
            <a:off x="7388225" y="2714625"/>
            <a:ext cx="1663700" cy="923330"/>
          </a:xfrm>
          <a:prstGeom prst="rect">
            <a:avLst/>
          </a:prstGeom>
          <a:solidFill>
            <a:srgbClr val="CCFFCC"/>
          </a:solidFill>
          <a:ln w="25400">
            <a:solidFill>
              <a:srgbClr val="CC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1800" dirty="0" smtClean="0">
                <a:solidFill>
                  <a:srgbClr val="FF0000"/>
                </a:solidFill>
              </a:rPr>
              <a:t>-6,7                    </a:t>
            </a:r>
            <a:r>
              <a:rPr lang="ca-ES" sz="1800" dirty="0">
                <a:solidFill>
                  <a:srgbClr val="FF0000"/>
                </a:solidFill>
              </a:rPr>
              <a:t>(50% </a:t>
            </a:r>
            <a:r>
              <a:rPr lang="ca-ES" sz="1800" dirty="0" smtClean="0">
                <a:solidFill>
                  <a:srgbClr val="FF0000"/>
                </a:solidFill>
              </a:rPr>
              <a:t>paga;              </a:t>
            </a:r>
            <a:r>
              <a:rPr lang="ca-ES" sz="1800" dirty="0">
                <a:solidFill>
                  <a:srgbClr val="FF0000"/>
                </a:solidFill>
              </a:rPr>
              <a:t>a negociar)</a:t>
            </a:r>
          </a:p>
        </p:txBody>
      </p:sp>
      <p:sp>
        <p:nvSpPr>
          <p:cNvPr id="35852" name="Rectangle 28"/>
          <p:cNvSpPr>
            <a:spLocks noChangeArrowheads="1"/>
          </p:cNvSpPr>
          <p:nvPr/>
        </p:nvSpPr>
        <p:spPr bwMode="auto">
          <a:xfrm>
            <a:off x="2205038" y="4425950"/>
            <a:ext cx="3152775" cy="955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3" name="Text Box 22"/>
          <p:cNvSpPr txBox="1">
            <a:spLocks noChangeArrowheads="1"/>
          </p:cNvSpPr>
          <p:nvPr/>
        </p:nvSpPr>
        <p:spPr bwMode="auto">
          <a:xfrm>
            <a:off x="282575" y="4702175"/>
            <a:ext cx="1730375" cy="1554163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a-ES" sz="1600" dirty="0"/>
          </a:p>
          <a:p>
            <a:pPr algn="ctr">
              <a:spcBef>
                <a:spcPct val="50000"/>
              </a:spcBef>
            </a:pPr>
            <a:r>
              <a:rPr lang="ca-ES" sz="1600" dirty="0"/>
              <a:t>Objectiu</a:t>
            </a:r>
            <a:r>
              <a:rPr lang="es-ES" sz="1600" dirty="0"/>
              <a:t> 2013: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1800" dirty="0" smtClean="0">
                <a:solidFill>
                  <a:srgbClr val="FF0000"/>
                </a:solidFill>
              </a:rPr>
              <a:t>-17,5 </a:t>
            </a:r>
            <a:r>
              <a:rPr lang="es-ES" sz="1800" dirty="0">
                <a:solidFill>
                  <a:srgbClr val="FF0000"/>
                </a:solidFill>
              </a:rPr>
              <a:t>M €</a:t>
            </a:r>
          </a:p>
          <a:p>
            <a:pPr algn="ctr">
              <a:spcBef>
                <a:spcPct val="50000"/>
              </a:spcBef>
            </a:pPr>
            <a:endParaRPr lang="es-ES" sz="1800" dirty="0">
              <a:solidFill>
                <a:srgbClr val="FF0000"/>
              </a:solidFill>
            </a:endParaRPr>
          </a:p>
        </p:txBody>
      </p:sp>
      <p:sp>
        <p:nvSpPr>
          <p:cNvPr id="35854" name="Text Box 24"/>
          <p:cNvSpPr txBox="1">
            <a:spLocks noChangeArrowheads="1"/>
          </p:cNvSpPr>
          <p:nvPr/>
        </p:nvSpPr>
        <p:spPr bwMode="auto">
          <a:xfrm>
            <a:off x="2527300" y="4567238"/>
            <a:ext cx="249713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1800" dirty="0" smtClean="0">
                <a:solidFill>
                  <a:srgbClr val="FF0000"/>
                </a:solidFill>
              </a:rPr>
              <a:t>-2,9 </a:t>
            </a:r>
            <a:r>
              <a:rPr lang="ca-ES" sz="1800" dirty="0">
                <a:solidFill>
                  <a:srgbClr val="FF0000"/>
                </a:solidFill>
              </a:rPr>
              <a:t>(inici setembre – octubre)</a:t>
            </a:r>
          </a:p>
        </p:txBody>
      </p:sp>
      <p:sp>
        <p:nvSpPr>
          <p:cNvPr id="35855" name="Text Box 24"/>
          <p:cNvSpPr txBox="1">
            <a:spLocks noChangeArrowheads="1"/>
          </p:cNvSpPr>
          <p:nvPr/>
        </p:nvSpPr>
        <p:spPr bwMode="auto">
          <a:xfrm>
            <a:off x="5497513" y="4425950"/>
            <a:ext cx="1636712" cy="992188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a-ES" sz="1400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ca-ES" sz="1800" dirty="0" smtClean="0">
                <a:solidFill>
                  <a:srgbClr val="FF0000"/>
                </a:solidFill>
              </a:rPr>
              <a:t>-0,0</a:t>
            </a:r>
            <a:endParaRPr lang="ca-ES" sz="1800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endParaRPr lang="ca-ES" sz="1200" dirty="0">
              <a:solidFill>
                <a:srgbClr val="FF0000"/>
              </a:solidFill>
            </a:endParaRPr>
          </a:p>
        </p:txBody>
      </p:sp>
      <p:sp>
        <p:nvSpPr>
          <p:cNvPr id="35856" name="Text Box 24"/>
          <p:cNvSpPr txBox="1">
            <a:spLocks noChangeArrowheads="1"/>
          </p:cNvSpPr>
          <p:nvPr/>
        </p:nvSpPr>
        <p:spPr bwMode="auto">
          <a:xfrm>
            <a:off x="7380288" y="4425950"/>
            <a:ext cx="1663700" cy="941388"/>
          </a:xfrm>
          <a:prstGeom prst="rect">
            <a:avLst/>
          </a:prstGeom>
          <a:solidFill>
            <a:srgbClr val="CCFFCC"/>
          </a:solidFill>
          <a:ln w="25400">
            <a:solidFill>
              <a:srgbClr val="CCFF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1800" dirty="0" smtClean="0">
                <a:solidFill>
                  <a:srgbClr val="FF0000"/>
                </a:solidFill>
              </a:rPr>
              <a:t>-6,7                    </a:t>
            </a:r>
            <a:r>
              <a:rPr lang="ca-ES" sz="1800" dirty="0">
                <a:solidFill>
                  <a:srgbClr val="FF0000"/>
                </a:solidFill>
              </a:rPr>
              <a:t>(50% paga;              a negociar)</a:t>
            </a:r>
          </a:p>
        </p:txBody>
      </p:sp>
      <p:sp>
        <p:nvSpPr>
          <p:cNvPr id="35857" name="AutoShape 32"/>
          <p:cNvSpPr>
            <a:spLocks noChangeArrowheads="1"/>
          </p:cNvSpPr>
          <p:nvPr/>
        </p:nvSpPr>
        <p:spPr bwMode="auto">
          <a:xfrm>
            <a:off x="4494213" y="3806825"/>
            <a:ext cx="2443162" cy="4492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8" name="Text Box 34"/>
          <p:cNvSpPr txBox="1">
            <a:spLocks noChangeArrowheads="1"/>
          </p:cNvSpPr>
          <p:nvPr/>
        </p:nvSpPr>
        <p:spPr bwMode="auto">
          <a:xfrm>
            <a:off x="5178425" y="5207000"/>
            <a:ext cx="109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400" b="0"/>
              <a:t>+</a:t>
            </a:r>
          </a:p>
        </p:txBody>
      </p:sp>
      <p:sp>
        <p:nvSpPr>
          <p:cNvPr id="35859" name="12 CuadroTexto"/>
          <p:cNvSpPr txBox="1">
            <a:spLocks noChangeArrowheads="1"/>
          </p:cNvSpPr>
          <p:nvPr/>
        </p:nvSpPr>
        <p:spPr bwMode="auto">
          <a:xfrm>
            <a:off x="2593975" y="5689600"/>
            <a:ext cx="5999163" cy="893763"/>
          </a:xfrm>
          <a:prstGeom prst="rect">
            <a:avLst/>
          </a:prstGeom>
          <a:solidFill>
            <a:srgbClr val="C0C0C0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177800" indent="-177800" algn="ctr">
              <a:buFont typeface="Arial" charset="0"/>
              <a:buNone/>
              <a:tabLst>
                <a:tab pos="1979613" algn="l"/>
              </a:tabLst>
            </a:pPr>
            <a:r>
              <a:rPr lang="ca-ES" sz="1800" dirty="0">
                <a:solidFill>
                  <a:srgbClr val="333333"/>
                </a:solidFill>
              </a:rPr>
              <a:t>Accions addicionals i específiques 2013 via reducció d’inversions, </a:t>
            </a:r>
            <a:r>
              <a:rPr lang="ca-ES" sz="1800" dirty="0" err="1">
                <a:solidFill>
                  <a:srgbClr val="333333"/>
                </a:solidFill>
              </a:rPr>
              <a:t>Barnaclínic</a:t>
            </a:r>
            <a:r>
              <a:rPr lang="ca-ES" sz="1800" dirty="0">
                <a:solidFill>
                  <a:srgbClr val="333333"/>
                </a:solidFill>
              </a:rPr>
              <a:t> i altres                                  </a:t>
            </a:r>
            <a:r>
              <a:rPr lang="ca-ES" sz="1800" dirty="0" smtClean="0">
                <a:solidFill>
                  <a:srgbClr val="FF0000"/>
                </a:solidFill>
              </a:rPr>
              <a:t>-7,9</a:t>
            </a:r>
            <a:r>
              <a:rPr lang="ca-ES" sz="1600" dirty="0" smtClean="0">
                <a:solidFill>
                  <a:srgbClr val="FF0000"/>
                </a:solidFill>
              </a:rPr>
              <a:t>      </a:t>
            </a:r>
            <a:endParaRPr lang="ca-E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7194B164-3873-4759-A50C-15192E05EF00}" type="slidenum">
              <a:rPr lang="es-ES" sz="1100"/>
              <a:pPr/>
              <a:t>15</a:t>
            </a:fld>
            <a:r>
              <a:rPr lang="es-ES" sz="1100"/>
              <a:t> -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57213" y="42863"/>
            <a:ext cx="8466137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>
                <a:solidFill>
                  <a:srgbClr val="009900"/>
                </a:solidFill>
              </a:rPr>
              <a:t>ESCENARI ECONÒMIC 2013: </a:t>
            </a:r>
          </a:p>
          <a:p>
            <a:pPr algn="ctr">
              <a:lnSpc>
                <a:spcPct val="80000"/>
              </a:lnSpc>
            </a:pPr>
            <a:r>
              <a:rPr lang="ca-ES" sz="2800">
                <a:solidFill>
                  <a:schemeClr val="bg2"/>
                </a:solidFill>
              </a:rPr>
              <a:t>Reducció del Pla d’Inversions com a mesura puntual i extraordinària de l’any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32" y="1583129"/>
            <a:ext cx="8468753" cy="267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979491" y="4749421"/>
            <a:ext cx="7739062" cy="682388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7410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19180F3F-9CFE-42DC-947E-21DCE0B24C11}" type="slidenum">
              <a:rPr lang="es-ES" sz="1100"/>
              <a:pPr/>
              <a:t>16</a:t>
            </a:fld>
            <a:r>
              <a:rPr lang="es-ES" sz="1100"/>
              <a:t> -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54000" y="66675"/>
            <a:ext cx="87757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>
                <a:solidFill>
                  <a:srgbClr val="008000"/>
                </a:solidFill>
              </a:rPr>
              <a:t>CONTINGUT</a:t>
            </a:r>
            <a:r>
              <a:rPr lang="ca-ES" sz="3200"/>
              <a:t> </a:t>
            </a:r>
          </a:p>
          <a:p>
            <a:pPr algn="ctr">
              <a:lnSpc>
                <a:spcPct val="80000"/>
              </a:lnSpc>
            </a:pPr>
            <a:endParaRPr lang="ca-ES" sz="3200">
              <a:solidFill>
                <a:schemeClr val="bg2"/>
              </a:solidFill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123950" y="1384300"/>
            <a:ext cx="7612063" cy="39703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2800" b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Context i enfocament </a:t>
            </a:r>
            <a:r>
              <a:rPr lang="ca-ES" sz="2800" b="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de l’Escenari 2013 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2800" b="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2800" b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Mesures de reordenació d’activitat i d’eficiència 2013. Impacte en activitat, personal i econòmic</a:t>
            </a:r>
            <a:endParaRPr lang="ca-ES" sz="2800" b="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2800" b="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2800" dirty="0">
                <a:solidFill>
                  <a:srgbClr val="008000"/>
                </a:solidFill>
              </a:rPr>
              <a:t>Properes passes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3 Marcador de número de diapositiva"/>
          <p:cNvSpPr txBox="1">
            <a:spLocks noGrp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D0527DCD-DB7D-48B9-95E2-C39A6927C1E8}" type="slidenum">
              <a:rPr lang="es-ES" sz="1100"/>
              <a:pPr/>
              <a:t>17</a:t>
            </a:fld>
            <a:r>
              <a:rPr lang="es-ES" sz="1100"/>
              <a:t> -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115888"/>
            <a:ext cx="7772400" cy="620712"/>
          </a:xfrm>
        </p:spPr>
        <p:txBody>
          <a:bodyPr/>
          <a:lstStyle/>
          <a:p>
            <a:pPr eaLnBrk="1" hangingPunct="1"/>
            <a:r>
              <a:rPr lang="ca-ES" sz="4000" b="1" smtClean="0">
                <a:solidFill>
                  <a:srgbClr val="008000"/>
                </a:solidFill>
                <a:latin typeface="Trebuchet MS" pitchFamily="34" charset="0"/>
                <a:ea typeface="ＭＳ Ｐゴシック"/>
              </a:rPr>
              <a:t>PROPERES PASSES</a:t>
            </a:r>
          </a:p>
        </p:txBody>
      </p:sp>
      <p:sp>
        <p:nvSpPr>
          <p:cNvPr id="46083" name="Text Box 6"/>
          <p:cNvSpPr txBox="1">
            <a:spLocks noChangeArrowheads="1"/>
          </p:cNvSpPr>
          <p:nvPr/>
        </p:nvSpPr>
        <p:spPr bwMode="auto">
          <a:xfrm>
            <a:off x="913430" y="1511300"/>
            <a:ext cx="7699375" cy="3077766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85000"/>
              </a:spcBef>
              <a:buFontTx/>
              <a:buChar char="•"/>
            </a:pPr>
            <a:r>
              <a:rPr lang="ca-ES" dirty="0" smtClean="0">
                <a:solidFill>
                  <a:srgbClr val="008000"/>
                </a:solidFill>
              </a:rPr>
              <a:t>Comunicar a tot el personal per escrit un resum del plantejament de reordenació d’activitat i eficiències pel 2013, </a:t>
            </a:r>
            <a:r>
              <a:rPr lang="ca-ES" b="0" dirty="0" smtClean="0"/>
              <a:t>així como de possibles impactes a nivell salarial</a:t>
            </a:r>
          </a:p>
          <a:p>
            <a:pPr marL="177800" indent="-177800">
              <a:spcBef>
                <a:spcPct val="85000"/>
              </a:spcBef>
              <a:buFontTx/>
              <a:buChar char="•"/>
            </a:pPr>
            <a:endParaRPr lang="ca-ES" b="0" dirty="0" smtClean="0"/>
          </a:p>
          <a:p>
            <a:pPr marL="177800" indent="-177800">
              <a:spcBef>
                <a:spcPct val="85000"/>
              </a:spcBef>
              <a:buFontTx/>
              <a:buChar char="•"/>
            </a:pPr>
            <a:r>
              <a:rPr lang="ca-ES" dirty="0" smtClean="0">
                <a:solidFill>
                  <a:srgbClr val="008000"/>
                </a:solidFill>
              </a:rPr>
              <a:t>Endegar un procés de negociació amb el comitè d’empresa i l’associació professional mèdica </a:t>
            </a:r>
            <a:r>
              <a:rPr lang="ca-ES" b="0" dirty="0" smtClean="0"/>
              <a:t>sobre les possibles mesures salarials pel 2013 i pel 2014 en el marc de la negociació col·lectiva</a:t>
            </a:r>
            <a:endParaRPr lang="ca-E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979488" y="1282700"/>
            <a:ext cx="7739062" cy="805407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7410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19180F3F-9CFE-42DC-947E-21DCE0B24C11}" type="slidenum">
              <a:rPr lang="es-ES" sz="1100"/>
              <a:pPr/>
              <a:t>2</a:t>
            </a:fld>
            <a:r>
              <a:rPr lang="es-ES" sz="1100"/>
              <a:t> -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54000" y="66675"/>
            <a:ext cx="87757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>
                <a:solidFill>
                  <a:srgbClr val="008000"/>
                </a:solidFill>
              </a:rPr>
              <a:t>CONTINGUT</a:t>
            </a:r>
            <a:r>
              <a:rPr lang="ca-ES" sz="3200"/>
              <a:t> </a:t>
            </a:r>
          </a:p>
          <a:p>
            <a:pPr algn="ctr">
              <a:lnSpc>
                <a:spcPct val="80000"/>
              </a:lnSpc>
            </a:pPr>
            <a:endParaRPr lang="ca-ES" sz="3200">
              <a:solidFill>
                <a:schemeClr val="bg2"/>
              </a:solidFill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123950" y="1384300"/>
            <a:ext cx="7612063" cy="39703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2800" dirty="0" smtClean="0">
                <a:solidFill>
                  <a:srgbClr val="008000"/>
                </a:solidFill>
              </a:rPr>
              <a:t>Context i enfocament </a:t>
            </a:r>
            <a:r>
              <a:rPr lang="ca-ES" sz="2800" dirty="0">
                <a:solidFill>
                  <a:srgbClr val="008000"/>
                </a:solidFill>
              </a:rPr>
              <a:t>de l’Escenari 2013</a:t>
            </a:r>
            <a:r>
              <a:rPr lang="ca-ES" sz="2800" b="0" dirty="0"/>
              <a:t> 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2800" b="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2800" b="0" dirty="0" smtClean="0"/>
              <a:t>Mesures de reordenació d’activitat i d’eficiència 2013. Impacte en activitat, personal i econòmic</a:t>
            </a:r>
            <a:endParaRPr lang="ca-ES" sz="2800" b="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2800" b="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2800" b="0" dirty="0"/>
              <a:t>Properes passes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DABE8BDE-EEC1-434E-83BD-E27FB1D33545}" type="slidenum">
              <a:rPr lang="es-ES" sz="1100"/>
              <a:pPr/>
              <a:t>3</a:t>
            </a:fld>
            <a:r>
              <a:rPr lang="es-ES" sz="1100"/>
              <a:t> -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4128" y="53027"/>
            <a:ext cx="87757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 dirty="0" smtClean="0">
                <a:solidFill>
                  <a:srgbClr val="008000"/>
                </a:solidFill>
              </a:rPr>
              <a:t>ESCENARI CATSALUT </a:t>
            </a:r>
            <a:r>
              <a:rPr lang="ca-ES" sz="3200" dirty="0">
                <a:solidFill>
                  <a:srgbClr val="008000"/>
                </a:solidFill>
              </a:rPr>
              <a:t>2013</a:t>
            </a:r>
            <a:r>
              <a:rPr lang="ca-ES" sz="3200" dirty="0"/>
              <a:t> </a:t>
            </a:r>
          </a:p>
          <a:p>
            <a:pPr algn="ctr">
              <a:lnSpc>
                <a:spcPct val="80000"/>
              </a:lnSpc>
            </a:pPr>
            <a:r>
              <a:rPr lang="ca-ES" sz="3200" dirty="0" smtClean="0">
                <a:solidFill>
                  <a:schemeClr val="bg2"/>
                </a:solidFill>
              </a:rPr>
              <a:t>Reducció significativa dels ingressos </a:t>
            </a:r>
            <a:r>
              <a:rPr lang="ca-ES" sz="3200" dirty="0" err="1" smtClean="0">
                <a:solidFill>
                  <a:schemeClr val="bg2"/>
                </a:solidFill>
              </a:rPr>
              <a:t>CatSalut</a:t>
            </a:r>
            <a:endParaRPr lang="ca-ES" sz="3200" dirty="0">
              <a:solidFill>
                <a:schemeClr val="bg2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9747" y="1338024"/>
            <a:ext cx="6067780" cy="5324535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dirty="0" smtClean="0">
                <a:solidFill>
                  <a:srgbClr val="008000"/>
                </a:solidFill>
              </a:rPr>
              <a:t>Reducció general de les tarifes </a:t>
            </a:r>
            <a:r>
              <a:rPr lang="ca-ES" dirty="0" err="1" smtClean="0">
                <a:solidFill>
                  <a:srgbClr val="008000"/>
                </a:solidFill>
              </a:rPr>
              <a:t>CatSalut</a:t>
            </a:r>
            <a:r>
              <a:rPr lang="ca-ES" dirty="0" smtClean="0">
                <a:solidFill>
                  <a:srgbClr val="008000"/>
                </a:solidFill>
              </a:rPr>
              <a:t> del 4,6% </a:t>
            </a:r>
            <a:r>
              <a:rPr lang="ca-ES" b="0" dirty="0" smtClean="0"/>
              <a:t>el que representa per l’Hospital -</a:t>
            </a:r>
            <a:r>
              <a:rPr lang="ca-ES" dirty="0" smtClean="0">
                <a:solidFill>
                  <a:srgbClr val="C00000"/>
                </a:solidFill>
              </a:rPr>
              <a:t>14,0 M. €</a:t>
            </a:r>
            <a:endParaRPr lang="ca-ES" dirty="0">
              <a:solidFill>
                <a:srgbClr val="C00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b="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b="0" dirty="0" smtClean="0"/>
              <a:t>Inici del </a:t>
            </a:r>
            <a:r>
              <a:rPr lang="ca-ES" dirty="0" smtClean="0">
                <a:solidFill>
                  <a:srgbClr val="008000"/>
                </a:solidFill>
              </a:rPr>
              <a:t>Pla </a:t>
            </a:r>
            <a:r>
              <a:rPr lang="ca-ES" dirty="0">
                <a:solidFill>
                  <a:srgbClr val="008000"/>
                </a:solidFill>
              </a:rPr>
              <a:t>de Reordenació Assistencial Territorial (</a:t>
            </a:r>
            <a:r>
              <a:rPr lang="ca-ES" dirty="0" smtClean="0">
                <a:solidFill>
                  <a:srgbClr val="008000"/>
                </a:solidFill>
              </a:rPr>
              <a:t>RAT)</a:t>
            </a:r>
            <a:r>
              <a:rPr lang="ca-ES" dirty="0">
                <a:solidFill>
                  <a:srgbClr val="008000"/>
                </a:solidFill>
              </a:rPr>
              <a:t> </a:t>
            </a:r>
            <a:r>
              <a:rPr lang="ca-ES" dirty="0" smtClean="0">
                <a:solidFill>
                  <a:srgbClr val="008000"/>
                </a:solidFill>
              </a:rPr>
              <a:t>2013-2015 </a:t>
            </a:r>
            <a:r>
              <a:rPr lang="ca-ES" b="0" dirty="0" smtClean="0"/>
              <a:t>amb </a:t>
            </a:r>
            <a:r>
              <a:rPr lang="ca-ES" b="0" dirty="0"/>
              <a:t>un </a:t>
            </a:r>
            <a:r>
              <a:rPr lang="ca-ES" b="0" dirty="0" smtClean="0"/>
              <a:t>impacte de reducció d’activitat equivalent a un -1% dels ingressos per l’any 2013 el que representa per l’Hospital -</a:t>
            </a:r>
            <a:r>
              <a:rPr lang="ca-ES" dirty="0" smtClean="0">
                <a:solidFill>
                  <a:srgbClr val="C00000"/>
                </a:solidFill>
              </a:rPr>
              <a:t>3,5 M. €</a:t>
            </a:r>
            <a:endParaRPr lang="ca-ES" dirty="0">
              <a:solidFill>
                <a:srgbClr val="C00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b="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b="0" dirty="0" smtClean="0"/>
              <a:t>Reducció del pressupost de </a:t>
            </a:r>
            <a:r>
              <a:rPr lang="ca-ES" dirty="0" smtClean="0">
                <a:solidFill>
                  <a:srgbClr val="008000"/>
                </a:solidFill>
              </a:rPr>
              <a:t>farmàcia hospitalària de dispensació ambulatòria </a:t>
            </a:r>
            <a:r>
              <a:rPr lang="ca-ES" b="0" dirty="0" smtClean="0"/>
              <a:t>pels tractaments i pacients anteriors en </a:t>
            </a:r>
            <a:r>
              <a:rPr lang="ca-ES" b="0" smtClean="0"/>
              <a:t>un 10</a:t>
            </a:r>
            <a:r>
              <a:rPr lang="ca-ES" b="0" dirty="0" smtClean="0"/>
              <a:t>% però reconeixement d’una partida per nous </a:t>
            </a:r>
            <a:r>
              <a:rPr lang="ca-ES" b="0" dirty="0"/>
              <a:t>pacients i tractaments i </a:t>
            </a:r>
            <a:r>
              <a:rPr lang="ca-ES" b="0" dirty="0" smtClean="0"/>
              <a:t>reducció del risc a un 10%. </a:t>
            </a:r>
            <a:r>
              <a:rPr lang="ca-ES" dirty="0" smtClean="0">
                <a:solidFill>
                  <a:srgbClr val="C00000"/>
                </a:solidFill>
              </a:rPr>
              <a:t>Manteniment pressupost 2012.</a:t>
            </a:r>
            <a:endParaRPr lang="ca-ES" dirty="0">
              <a:solidFill>
                <a:srgbClr val="C00000"/>
              </a:solidFill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7110484" y="2638051"/>
            <a:ext cx="1705969" cy="2400657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dirty="0" smtClean="0">
                <a:solidFill>
                  <a:srgbClr val="008000"/>
                </a:solidFill>
              </a:rPr>
              <a:t>Reducció total ingressos a assolir en el 2013:</a:t>
            </a:r>
          </a:p>
          <a:p>
            <a:pPr marL="177800" indent="-177800" algn="ctr">
              <a:spcBef>
                <a:spcPct val="50000"/>
              </a:spcBef>
            </a:pPr>
            <a:r>
              <a:rPr lang="ca-ES" dirty="0" smtClean="0">
                <a:solidFill>
                  <a:srgbClr val="008000"/>
                </a:solidFill>
              </a:rPr>
              <a:t>                      </a:t>
            </a:r>
            <a:r>
              <a:rPr lang="ca-ES" dirty="0" smtClean="0">
                <a:solidFill>
                  <a:srgbClr val="C00000"/>
                </a:solidFill>
              </a:rPr>
              <a:t>-17,5 </a:t>
            </a:r>
            <a:r>
              <a:rPr lang="ca-ES" dirty="0">
                <a:solidFill>
                  <a:srgbClr val="C00000"/>
                </a:solidFill>
              </a:rPr>
              <a:t>M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5EEB4CC8-100A-463A-AF5D-78809EC2B846}" type="slidenum">
              <a:rPr lang="es-ES" sz="1100"/>
              <a:pPr/>
              <a:t>4</a:t>
            </a:fld>
            <a:r>
              <a:rPr lang="es-ES" sz="1100"/>
              <a:t> -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00063" y="66675"/>
            <a:ext cx="85296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>
                <a:solidFill>
                  <a:srgbClr val="009900"/>
                </a:solidFill>
              </a:rPr>
              <a:t>ESCENARI D’ACTIVITAT I ECONÒMIC 2013                      </a:t>
            </a:r>
            <a:r>
              <a:rPr lang="ca-ES" sz="3200">
                <a:solidFill>
                  <a:schemeClr val="bg2"/>
                </a:solidFill>
              </a:rPr>
              <a:t>Plantejament general</a:t>
            </a:r>
            <a:endParaRPr lang="ca-ES" sz="3000">
              <a:solidFill>
                <a:schemeClr val="bg2"/>
              </a:solidFill>
            </a:endParaRPr>
          </a:p>
        </p:txBody>
      </p:sp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614150" y="933013"/>
            <a:ext cx="8252655" cy="5699799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dirty="0">
                <a:solidFill>
                  <a:srgbClr val="008000"/>
                </a:solidFill>
              </a:rPr>
              <a:t>Maximitzar les mesures de reordenació d’activitat i </a:t>
            </a:r>
            <a:r>
              <a:rPr lang="ca-ES" dirty="0" smtClean="0">
                <a:solidFill>
                  <a:srgbClr val="008000"/>
                </a:solidFill>
              </a:rPr>
              <a:t>d’eficiència</a:t>
            </a:r>
            <a:r>
              <a:rPr lang="ca-ES" dirty="0" smtClean="0"/>
              <a:t> </a:t>
            </a:r>
            <a:r>
              <a:rPr lang="ca-ES" dirty="0"/>
              <a:t>que siguin consolidables per </a:t>
            </a:r>
            <a:r>
              <a:rPr lang="ca-ES" dirty="0">
                <a:solidFill>
                  <a:srgbClr val="008000"/>
                </a:solidFill>
              </a:rPr>
              <a:t>reduir </a:t>
            </a:r>
            <a:r>
              <a:rPr lang="ca-ES" dirty="0" err="1">
                <a:solidFill>
                  <a:srgbClr val="008000"/>
                </a:solidFill>
              </a:rPr>
              <a:t>l'impacte</a:t>
            </a:r>
            <a:r>
              <a:rPr lang="ca-ES" dirty="0">
                <a:solidFill>
                  <a:srgbClr val="008000"/>
                </a:solidFill>
              </a:rPr>
              <a:t> en mesures de reducció </a:t>
            </a:r>
            <a:r>
              <a:rPr lang="ca-ES" dirty="0" smtClean="0">
                <a:solidFill>
                  <a:srgbClr val="008000"/>
                </a:solidFill>
              </a:rPr>
              <a:t>salarial.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1200" dirty="0" smtClean="0">
              <a:solidFill>
                <a:srgbClr val="008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dirty="0" smtClean="0"/>
              <a:t>Tenint en compte els </a:t>
            </a:r>
            <a:r>
              <a:rPr lang="ca-ES" dirty="0" smtClean="0">
                <a:solidFill>
                  <a:srgbClr val="008000"/>
                </a:solidFill>
              </a:rPr>
              <a:t>esforços significatius de millora d’eficiència ja realitzats en els darrers anys</a:t>
            </a:r>
            <a:r>
              <a:rPr lang="ca-ES" dirty="0" smtClean="0"/>
              <a:t>, l’enfocament </a:t>
            </a:r>
            <a:r>
              <a:rPr lang="ca-ES" dirty="0" smtClean="0">
                <a:solidFill>
                  <a:srgbClr val="008000"/>
                </a:solidFill>
              </a:rPr>
              <a:t>prioritari serà la reordenació d’activitat </a:t>
            </a:r>
            <a:r>
              <a:rPr lang="ca-ES" b="0" dirty="0" smtClean="0"/>
              <a:t>seguint</a:t>
            </a:r>
            <a:r>
              <a:rPr lang="ca-ES" dirty="0" smtClean="0">
                <a:solidFill>
                  <a:srgbClr val="008000"/>
                </a:solidFill>
              </a:rPr>
              <a:t> les directrius del </a:t>
            </a:r>
            <a:r>
              <a:rPr lang="ca-ES" dirty="0" err="1" smtClean="0">
                <a:solidFill>
                  <a:srgbClr val="008000"/>
                </a:solidFill>
              </a:rPr>
              <a:t>CatSalut</a:t>
            </a:r>
            <a:r>
              <a:rPr lang="ca-ES" dirty="0" smtClean="0">
                <a:solidFill>
                  <a:srgbClr val="008000"/>
                </a:solidFill>
              </a:rPr>
              <a:t> i </a:t>
            </a:r>
            <a:r>
              <a:rPr lang="ca-ES" b="0" dirty="0" smtClean="0"/>
              <a:t>considerant</a:t>
            </a:r>
            <a:r>
              <a:rPr lang="ca-ES" dirty="0" smtClean="0">
                <a:solidFill>
                  <a:srgbClr val="008000"/>
                </a:solidFill>
              </a:rPr>
              <a:t> l’important volum d’activitat de baixa complexitat de fora de l’Àrea Clínic.</a:t>
            </a:r>
            <a:endParaRPr lang="ca-ES" dirty="0">
              <a:solidFill>
                <a:srgbClr val="008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120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dirty="0" smtClean="0"/>
              <a:t>Plantejar </a:t>
            </a:r>
            <a:r>
              <a:rPr lang="ca-ES" dirty="0" smtClean="0">
                <a:solidFill>
                  <a:srgbClr val="008000"/>
                </a:solidFill>
              </a:rPr>
              <a:t>mesures per assolir la reducció de -17,5 M. € en termes anuals.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1200" dirty="0" smtClean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dirty="0" smtClean="0"/>
              <a:t>Donat que </a:t>
            </a:r>
            <a:r>
              <a:rPr lang="ca-ES" dirty="0" smtClean="0">
                <a:solidFill>
                  <a:srgbClr val="008000"/>
                </a:solidFill>
              </a:rPr>
              <a:t>per l’any 2013 les mesures de reordenació d’activitat i eficiència</a:t>
            </a:r>
            <a:r>
              <a:rPr lang="ca-ES" dirty="0" smtClean="0"/>
              <a:t> </a:t>
            </a:r>
            <a:r>
              <a:rPr lang="ca-ES" dirty="0" err="1" smtClean="0"/>
              <a:t>solsament</a:t>
            </a:r>
            <a:r>
              <a:rPr lang="ca-ES" dirty="0" smtClean="0"/>
              <a:t> tindran impacte </a:t>
            </a:r>
            <a:r>
              <a:rPr lang="ca-ES" dirty="0" smtClean="0">
                <a:solidFill>
                  <a:srgbClr val="008000"/>
                </a:solidFill>
              </a:rPr>
              <a:t>en el darrer quadrimestre, </a:t>
            </a:r>
            <a:r>
              <a:rPr lang="ca-ES" dirty="0" smtClean="0"/>
              <a:t>compensar la diferència per aquest exercici </a:t>
            </a:r>
            <a:r>
              <a:rPr lang="ca-ES" dirty="0" smtClean="0">
                <a:solidFill>
                  <a:srgbClr val="008000"/>
                </a:solidFill>
              </a:rPr>
              <a:t>via mesures com la reducció d’inversions i aportacions de </a:t>
            </a:r>
            <a:r>
              <a:rPr lang="ca-ES" dirty="0" err="1" smtClean="0">
                <a:solidFill>
                  <a:srgbClr val="008000"/>
                </a:solidFill>
              </a:rPr>
              <a:t>Barnaclínic</a:t>
            </a:r>
            <a:r>
              <a:rPr lang="ca-ES" dirty="0" smtClean="0">
                <a:solidFill>
                  <a:srgbClr val="008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endParaRPr lang="es-ES" smtClean="0">
              <a:ea typeface="ＭＳ Ｐゴシック"/>
              <a:cs typeface="ＭＳ Ｐゴシック"/>
            </a:endParaRPr>
          </a:p>
          <a:p>
            <a:endParaRPr lang="es-ES" smtClean="0">
              <a:ea typeface="ＭＳ Ｐゴシック"/>
              <a:cs typeface="ＭＳ Ｐゴシック"/>
            </a:endParaRPr>
          </a:p>
          <a:p>
            <a:r>
              <a:rPr lang="es-ES" smtClean="0">
                <a:ea typeface="ＭＳ Ｐゴシック"/>
                <a:cs typeface="ＭＳ Ｐゴシック"/>
              </a:rPr>
              <a:t>- </a:t>
            </a:r>
            <a:fld id="{7660E29C-E593-4831-B544-B8015A3D78EB}" type="slidenum">
              <a:rPr lang="es-ES" smtClean="0">
                <a:ea typeface="ＭＳ Ｐゴシック"/>
                <a:cs typeface="ＭＳ Ｐゴシック"/>
              </a:rPr>
              <a:pPr/>
              <a:t>5</a:t>
            </a:fld>
            <a:r>
              <a:rPr lang="es-ES" smtClean="0">
                <a:ea typeface="ＭＳ Ｐゴシック"/>
                <a:cs typeface="ＭＳ Ｐゴシック"/>
              </a:rPr>
              <a:t> -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00063" y="66675"/>
            <a:ext cx="85296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 dirty="0">
                <a:solidFill>
                  <a:srgbClr val="009900"/>
                </a:solidFill>
              </a:rPr>
              <a:t>ACTIVITAT D’HOSPITALITZACIÓ           </a:t>
            </a:r>
            <a:r>
              <a:rPr lang="ca-ES" sz="3200" dirty="0" smtClean="0">
                <a:solidFill>
                  <a:srgbClr val="009900"/>
                </a:solidFill>
              </a:rPr>
              <a:t>     </a:t>
            </a:r>
            <a:r>
              <a:rPr lang="ca-ES" sz="2800" dirty="0">
                <a:solidFill>
                  <a:schemeClr val="bg2"/>
                </a:solidFill>
              </a:rPr>
              <a:t>Altes i </a:t>
            </a:r>
            <a:r>
              <a:rPr lang="ca-ES" sz="2800" dirty="0" err="1">
                <a:solidFill>
                  <a:schemeClr val="bg2"/>
                </a:solidFill>
              </a:rPr>
              <a:t>CMAs</a:t>
            </a:r>
            <a:r>
              <a:rPr lang="ca-ES" sz="2800" dirty="0">
                <a:solidFill>
                  <a:schemeClr val="bg2"/>
                </a:solidFill>
              </a:rPr>
              <a:t> de pes &lt;1,5 per </a:t>
            </a:r>
            <a:r>
              <a:rPr lang="ca-ES" sz="2800" dirty="0" smtClean="0">
                <a:solidFill>
                  <a:schemeClr val="bg2"/>
                </a:solidFill>
              </a:rPr>
              <a:t>procedència 2012</a:t>
            </a:r>
            <a:endParaRPr lang="ca-ES" sz="2800" dirty="0">
              <a:solidFill>
                <a:schemeClr val="bg2"/>
              </a:solidFill>
            </a:endParaRPr>
          </a:p>
        </p:txBody>
      </p:sp>
      <p:pic>
        <p:nvPicPr>
          <p:cNvPr id="35843" name="Picture 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13" y="871538"/>
            <a:ext cx="4321175" cy="2595562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35844" name="Picture 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525" y="3595688"/>
            <a:ext cx="4105275" cy="24669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35845" name="Picture 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72050" y="3595688"/>
            <a:ext cx="4105275" cy="24669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35846" name="Text Box 56"/>
          <p:cNvSpPr txBox="1">
            <a:spLocks noChangeArrowheads="1"/>
          </p:cNvSpPr>
          <p:nvPr/>
        </p:nvSpPr>
        <p:spPr bwMode="auto">
          <a:xfrm>
            <a:off x="5505450" y="998538"/>
            <a:ext cx="773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/>
              <a:t>24.653</a:t>
            </a:r>
          </a:p>
        </p:txBody>
      </p:sp>
      <p:sp>
        <p:nvSpPr>
          <p:cNvPr id="35847" name="Text Box 57"/>
          <p:cNvSpPr txBox="1">
            <a:spLocks noChangeArrowheads="1"/>
          </p:cNvSpPr>
          <p:nvPr/>
        </p:nvSpPr>
        <p:spPr bwMode="auto">
          <a:xfrm>
            <a:off x="2841625" y="3697288"/>
            <a:ext cx="7286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300"/>
              <a:t>18.137</a:t>
            </a:r>
          </a:p>
        </p:txBody>
      </p:sp>
      <p:sp>
        <p:nvSpPr>
          <p:cNvPr id="35848" name="Text Box 58"/>
          <p:cNvSpPr txBox="1">
            <a:spLocks noChangeArrowheads="1"/>
          </p:cNvSpPr>
          <p:nvPr/>
        </p:nvSpPr>
        <p:spPr bwMode="auto">
          <a:xfrm>
            <a:off x="7297738" y="3695700"/>
            <a:ext cx="6318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300"/>
              <a:t>6.516</a:t>
            </a:r>
          </a:p>
        </p:txBody>
      </p:sp>
      <p:sp>
        <p:nvSpPr>
          <p:cNvPr id="35849" name="AutoShape 60"/>
          <p:cNvSpPr>
            <a:spLocks/>
          </p:cNvSpPr>
          <p:nvPr/>
        </p:nvSpPr>
        <p:spPr bwMode="auto">
          <a:xfrm rot="-5400000">
            <a:off x="5064125" y="233363"/>
            <a:ext cx="109538" cy="2906712"/>
          </a:xfrm>
          <a:prstGeom prst="rightBrace">
            <a:avLst>
              <a:gd name="adj1" fmla="val 221134"/>
              <a:gd name="adj2" fmla="val 4724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0" name="Text Box 61"/>
          <p:cNvSpPr txBox="1">
            <a:spLocks noChangeArrowheads="1"/>
          </p:cNvSpPr>
          <p:nvPr/>
        </p:nvSpPr>
        <p:spPr bwMode="auto">
          <a:xfrm>
            <a:off x="4462463" y="1377950"/>
            <a:ext cx="1336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14.690 (60%)</a:t>
            </a:r>
          </a:p>
        </p:txBody>
      </p:sp>
      <p:sp>
        <p:nvSpPr>
          <p:cNvPr id="35851" name="AutoShape 62"/>
          <p:cNvSpPr>
            <a:spLocks/>
          </p:cNvSpPr>
          <p:nvPr/>
        </p:nvSpPr>
        <p:spPr bwMode="auto">
          <a:xfrm rot="-5400000">
            <a:off x="7408863" y="2946400"/>
            <a:ext cx="109537" cy="2906713"/>
          </a:xfrm>
          <a:prstGeom prst="rightBrace">
            <a:avLst>
              <a:gd name="adj1" fmla="val 221136"/>
              <a:gd name="adj2" fmla="val 4724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2" name="Text Box 63"/>
          <p:cNvSpPr txBox="1">
            <a:spLocks noChangeArrowheads="1"/>
          </p:cNvSpPr>
          <p:nvPr/>
        </p:nvSpPr>
        <p:spPr bwMode="auto">
          <a:xfrm>
            <a:off x="6788150" y="4052888"/>
            <a:ext cx="1336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3.541 (54%)</a:t>
            </a:r>
          </a:p>
        </p:txBody>
      </p:sp>
      <p:sp>
        <p:nvSpPr>
          <p:cNvPr id="35853" name="AutoShape 64"/>
          <p:cNvSpPr>
            <a:spLocks/>
          </p:cNvSpPr>
          <p:nvPr/>
        </p:nvSpPr>
        <p:spPr bwMode="auto">
          <a:xfrm rot="-5400000">
            <a:off x="2957513" y="2878137"/>
            <a:ext cx="109538" cy="2906713"/>
          </a:xfrm>
          <a:prstGeom prst="rightBrace">
            <a:avLst>
              <a:gd name="adj1" fmla="val 221134"/>
              <a:gd name="adj2" fmla="val 4724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4" name="Text Box 65"/>
          <p:cNvSpPr txBox="1">
            <a:spLocks noChangeArrowheads="1"/>
          </p:cNvSpPr>
          <p:nvPr/>
        </p:nvSpPr>
        <p:spPr bwMode="auto">
          <a:xfrm>
            <a:off x="2355850" y="4037013"/>
            <a:ext cx="1336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11.149 (61%)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/>
          <p:cNvSpPr txBox="1">
            <a:spLocks noChangeArrowheads="1"/>
          </p:cNvSpPr>
          <p:nvPr/>
        </p:nvSpPr>
        <p:spPr bwMode="auto">
          <a:xfrm>
            <a:off x="500063" y="66675"/>
            <a:ext cx="85296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 dirty="0">
                <a:solidFill>
                  <a:srgbClr val="009900"/>
                </a:solidFill>
              </a:rPr>
              <a:t>ACTIVITAT DE CONSULTA EXTERNA </a:t>
            </a:r>
            <a:r>
              <a:rPr lang="ca-ES" dirty="0">
                <a:solidFill>
                  <a:srgbClr val="009900"/>
                </a:solidFill>
              </a:rPr>
              <a:t>(sense RAE)</a:t>
            </a:r>
            <a:r>
              <a:rPr lang="ca-ES" sz="3200" dirty="0">
                <a:solidFill>
                  <a:srgbClr val="009900"/>
                </a:solidFill>
              </a:rPr>
              <a:t>             </a:t>
            </a:r>
            <a:r>
              <a:rPr lang="ca-ES" sz="2800" dirty="0">
                <a:solidFill>
                  <a:schemeClr val="bg2"/>
                </a:solidFill>
              </a:rPr>
              <a:t>Primeres visites per </a:t>
            </a:r>
            <a:r>
              <a:rPr lang="ca-ES" sz="2800" dirty="0" smtClean="0">
                <a:solidFill>
                  <a:schemeClr val="bg2"/>
                </a:solidFill>
              </a:rPr>
              <a:t>procedència </a:t>
            </a:r>
            <a:r>
              <a:rPr lang="ca-ES" sz="2800" dirty="0">
                <a:solidFill>
                  <a:schemeClr val="bg2"/>
                </a:solidFill>
              </a:rPr>
              <a:t>2012</a:t>
            </a:r>
          </a:p>
        </p:txBody>
      </p:sp>
      <p:pic>
        <p:nvPicPr>
          <p:cNvPr id="39938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0488" y="1481138"/>
            <a:ext cx="6627812" cy="46863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39939" name="Text Box 29"/>
          <p:cNvSpPr txBox="1">
            <a:spLocks noChangeArrowheads="1"/>
          </p:cNvSpPr>
          <p:nvPr/>
        </p:nvSpPr>
        <p:spPr bwMode="auto">
          <a:xfrm>
            <a:off x="1352550" y="1044575"/>
            <a:ext cx="659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>
                <a:solidFill>
                  <a:srgbClr val="008000"/>
                </a:solidFill>
              </a:rPr>
              <a:t>Total primeres visites: 87.275</a:t>
            </a:r>
          </a:p>
        </p:txBody>
      </p:sp>
      <p:sp>
        <p:nvSpPr>
          <p:cNvPr id="39940" name="AutoShape 30"/>
          <p:cNvSpPr>
            <a:spLocks/>
          </p:cNvSpPr>
          <p:nvPr/>
        </p:nvSpPr>
        <p:spPr bwMode="auto">
          <a:xfrm rot="-5400000">
            <a:off x="5287963" y="-369887"/>
            <a:ext cx="82550" cy="4654550"/>
          </a:xfrm>
          <a:prstGeom prst="rightBrace">
            <a:avLst>
              <a:gd name="adj1" fmla="val 469872"/>
              <a:gd name="adj2" fmla="val 4724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41" name="Text Box 31"/>
          <p:cNvSpPr txBox="1">
            <a:spLocks noChangeArrowheads="1"/>
          </p:cNvSpPr>
          <p:nvPr/>
        </p:nvSpPr>
        <p:spPr bwMode="auto">
          <a:xfrm>
            <a:off x="4508500" y="1552575"/>
            <a:ext cx="1717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/>
              <a:t>55.524 (64%)</a:t>
            </a:r>
          </a:p>
        </p:txBody>
      </p:sp>
      <p:sp>
        <p:nvSpPr>
          <p:cNvPr id="39942" name="Text Box 32"/>
          <p:cNvSpPr txBox="1">
            <a:spLocks noChangeArrowheads="1"/>
          </p:cNvSpPr>
          <p:nvPr/>
        </p:nvSpPr>
        <p:spPr bwMode="auto">
          <a:xfrm>
            <a:off x="7029450" y="2509838"/>
            <a:ext cx="1787525" cy="1828800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1600">
                <a:solidFill>
                  <a:srgbClr val="008000"/>
                </a:solidFill>
              </a:rPr>
              <a:t>En hospitalització l’activitat de baixa complexitat representa un 60% del total</a:t>
            </a:r>
          </a:p>
        </p:txBody>
      </p:sp>
      <p:sp>
        <p:nvSpPr>
          <p:cNvPr id="39943" name="Text Box 33"/>
          <p:cNvSpPr txBox="1">
            <a:spLocks noChangeArrowheads="1"/>
          </p:cNvSpPr>
          <p:nvPr/>
        </p:nvSpPr>
        <p:spPr bwMode="auto">
          <a:xfrm>
            <a:off x="1222375" y="5586413"/>
            <a:ext cx="1787525" cy="968375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1400">
                <a:solidFill>
                  <a:srgbClr val="008000"/>
                </a:solidFill>
              </a:rPr>
              <a:t>A més, es realitzen 20.058 visites RAE  de l’Àrea Clínic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28A2C725-9F4F-470F-998F-F3EBC2B829C7}" type="slidenum">
              <a:rPr lang="es-ES" sz="1100"/>
              <a:pPr/>
              <a:t>7</a:t>
            </a:fld>
            <a:r>
              <a:rPr lang="es-ES" sz="1100"/>
              <a:t> -</a:t>
            </a:r>
          </a:p>
        </p:txBody>
      </p:sp>
      <p:sp>
        <p:nvSpPr>
          <p:cNvPr id="25602" name="12 CuadroTexto"/>
          <p:cNvSpPr txBox="1">
            <a:spLocks noChangeArrowheads="1"/>
          </p:cNvSpPr>
          <p:nvPr/>
        </p:nvSpPr>
        <p:spPr bwMode="auto">
          <a:xfrm>
            <a:off x="474663" y="1320800"/>
            <a:ext cx="4352925" cy="1093788"/>
          </a:xfrm>
          <a:prstGeom prst="rect">
            <a:avLst/>
          </a:prstGeom>
          <a:solidFill>
            <a:srgbClr val="FFFF99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>
              <a:buFont typeface="Arial" charset="0"/>
              <a:buNone/>
              <a:tabLst>
                <a:tab pos="1979613" algn="l"/>
              </a:tabLst>
            </a:pPr>
            <a:r>
              <a:rPr lang="ca-ES" sz="1600">
                <a:solidFill>
                  <a:srgbClr val="333333"/>
                </a:solidFill>
              </a:rPr>
              <a:t>A1. Reordenació d’activitat:</a:t>
            </a:r>
          </a:p>
          <a:p>
            <a:pPr marL="177800" indent="-177800" algn="ctr">
              <a:buFont typeface="Arial" charset="0"/>
              <a:buChar char="•"/>
              <a:tabLst>
                <a:tab pos="1979613" algn="l"/>
              </a:tabLst>
            </a:pPr>
            <a:r>
              <a:rPr lang="ca-ES" sz="1600">
                <a:solidFill>
                  <a:srgbClr val="333333"/>
                </a:solidFill>
              </a:rPr>
              <a:t>en pacients atesos</a:t>
            </a:r>
          </a:p>
          <a:p>
            <a:pPr marL="177800" indent="-177800" algn="ctr">
              <a:buFont typeface="Arial" charset="0"/>
              <a:buChar char="•"/>
              <a:tabLst>
                <a:tab pos="1979613" algn="l"/>
              </a:tabLst>
            </a:pPr>
            <a:r>
              <a:rPr lang="ca-ES" sz="1600">
                <a:solidFill>
                  <a:srgbClr val="333333"/>
                </a:solidFill>
              </a:rPr>
              <a:t>canvis en el model d’atenció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503238" y="42863"/>
            <a:ext cx="85296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>
                <a:solidFill>
                  <a:srgbClr val="009900"/>
                </a:solidFill>
              </a:rPr>
              <a:t>ESCENARI D’ACTIVITAT I ECONÒMIC ANUAL                      </a:t>
            </a:r>
            <a:r>
              <a:rPr lang="ca-ES" sz="3200">
                <a:solidFill>
                  <a:schemeClr val="bg2"/>
                </a:solidFill>
              </a:rPr>
              <a:t>Línies d’actuació</a:t>
            </a:r>
            <a:endParaRPr lang="ca-ES" sz="3000">
              <a:solidFill>
                <a:schemeClr val="bg2"/>
              </a:solidFill>
            </a:endParaRPr>
          </a:p>
        </p:txBody>
      </p:sp>
      <p:sp>
        <p:nvSpPr>
          <p:cNvPr id="25604" name="12 CuadroTexto"/>
          <p:cNvSpPr txBox="1">
            <a:spLocks noChangeArrowheads="1"/>
          </p:cNvSpPr>
          <p:nvPr/>
        </p:nvSpPr>
        <p:spPr bwMode="auto">
          <a:xfrm>
            <a:off x="4868863" y="1320800"/>
            <a:ext cx="1712912" cy="1093788"/>
          </a:xfrm>
          <a:prstGeom prst="rect">
            <a:avLst/>
          </a:prstGeom>
          <a:solidFill>
            <a:srgbClr val="FFFF99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>
              <a:buFont typeface="Arial" charset="0"/>
              <a:buNone/>
              <a:tabLst>
                <a:tab pos="1979613" algn="l"/>
              </a:tabLst>
            </a:pPr>
            <a:r>
              <a:rPr lang="ca-ES" sz="1600">
                <a:solidFill>
                  <a:srgbClr val="333333"/>
                </a:solidFill>
              </a:rPr>
              <a:t>A2. Eficiències en consums i increment ingressos</a:t>
            </a:r>
          </a:p>
        </p:txBody>
      </p:sp>
      <p:sp>
        <p:nvSpPr>
          <p:cNvPr id="25605" name="12 CuadroTexto"/>
          <p:cNvSpPr txBox="1">
            <a:spLocks noChangeArrowheads="1"/>
          </p:cNvSpPr>
          <p:nvPr/>
        </p:nvSpPr>
        <p:spPr bwMode="auto">
          <a:xfrm>
            <a:off x="6611938" y="1319213"/>
            <a:ext cx="2489200" cy="1093787"/>
          </a:xfrm>
          <a:prstGeom prst="rect">
            <a:avLst/>
          </a:prstGeom>
          <a:solidFill>
            <a:srgbClr val="FFFF99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>
              <a:buFont typeface="Arial" charset="0"/>
              <a:buNone/>
              <a:tabLst>
                <a:tab pos="1979613" algn="l"/>
              </a:tabLst>
            </a:pPr>
            <a:r>
              <a:rPr lang="ca-ES" sz="1600">
                <a:solidFill>
                  <a:srgbClr val="333333"/>
                </a:solidFill>
              </a:rPr>
              <a:t>A3. Eficiències via accions transversals de personal no salarials</a:t>
            </a:r>
          </a:p>
        </p:txBody>
      </p:sp>
      <p:sp>
        <p:nvSpPr>
          <p:cNvPr id="25606" name="12 CuadroTexto"/>
          <p:cNvSpPr txBox="1">
            <a:spLocks noChangeArrowheads="1"/>
          </p:cNvSpPr>
          <p:nvPr/>
        </p:nvSpPr>
        <p:spPr bwMode="auto">
          <a:xfrm>
            <a:off x="469900" y="912813"/>
            <a:ext cx="8631238" cy="368300"/>
          </a:xfrm>
          <a:prstGeom prst="rect">
            <a:avLst/>
          </a:prstGeom>
          <a:solidFill>
            <a:srgbClr val="FFFF99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  <a:tabLst>
                <a:tab pos="1979613" algn="l"/>
              </a:tabLst>
            </a:pPr>
            <a:r>
              <a:rPr lang="ca-ES" sz="1600">
                <a:solidFill>
                  <a:srgbClr val="333333"/>
                </a:solidFill>
              </a:rPr>
              <a:t>A. Reordenació d’activitat i eficiències incloent mesures transversals de personal</a:t>
            </a:r>
          </a:p>
        </p:txBody>
      </p:sp>
      <p:sp>
        <p:nvSpPr>
          <p:cNvPr id="25607" name="12 CuadroTexto"/>
          <p:cNvSpPr txBox="1">
            <a:spLocks noChangeArrowheads="1"/>
          </p:cNvSpPr>
          <p:nvPr/>
        </p:nvSpPr>
        <p:spPr bwMode="auto">
          <a:xfrm>
            <a:off x="488950" y="2466975"/>
            <a:ext cx="4346575" cy="4189413"/>
          </a:xfrm>
          <a:prstGeom prst="rect">
            <a:avLst/>
          </a:prstGeom>
          <a:solidFill>
            <a:schemeClr val="bg1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979613" algn="l"/>
              </a:tabLst>
            </a:pPr>
            <a:r>
              <a:rPr lang="ca-ES" sz="1400" b="0" dirty="0">
                <a:solidFill>
                  <a:srgbClr val="333333"/>
                </a:solidFill>
              </a:rPr>
              <a:t>Reducció de</a:t>
            </a:r>
            <a:r>
              <a:rPr lang="ca-ES" sz="1400" dirty="0">
                <a:solidFill>
                  <a:srgbClr val="008000"/>
                </a:solidFill>
              </a:rPr>
              <a:t> llits</a:t>
            </a:r>
            <a:r>
              <a:rPr lang="ca-ES" sz="1400" b="0" dirty="0">
                <a:solidFill>
                  <a:srgbClr val="333333"/>
                </a:solidFill>
              </a:rPr>
              <a:t> per </a:t>
            </a:r>
            <a:r>
              <a:rPr lang="ca-ES" sz="1400" dirty="0">
                <a:solidFill>
                  <a:srgbClr val="008000"/>
                </a:solidFill>
              </a:rPr>
              <a:t>reordenació d’activitat de baixa complexitat de fora de l’Àrea Clínic i canvis en el model d’atenció.</a:t>
            </a:r>
          </a:p>
          <a:p>
            <a:pPr>
              <a:buFontTx/>
              <a:buChar char="•"/>
              <a:tabLst>
                <a:tab pos="1979613" algn="l"/>
              </a:tabLst>
            </a:pPr>
            <a:endParaRPr lang="ca-ES" sz="1400" dirty="0">
              <a:solidFill>
                <a:srgbClr val="008000"/>
              </a:solidFill>
            </a:endParaRPr>
          </a:p>
          <a:p>
            <a:pPr>
              <a:tabLst>
                <a:tab pos="1979613" algn="l"/>
              </a:tabLst>
            </a:pPr>
            <a:r>
              <a:rPr lang="ca-ES" sz="1400" b="0" dirty="0">
                <a:solidFill>
                  <a:srgbClr val="333333"/>
                </a:solidFill>
              </a:rPr>
              <a:t>Reordenació gradual </a:t>
            </a:r>
            <a:r>
              <a:rPr lang="ca-ES" sz="1400" dirty="0">
                <a:solidFill>
                  <a:srgbClr val="008000"/>
                </a:solidFill>
              </a:rPr>
              <a:t>de primeres visites de fora de l’Àrea Clínic</a:t>
            </a:r>
            <a:r>
              <a:rPr lang="ca-ES" sz="1400" b="0" dirty="0">
                <a:solidFill>
                  <a:srgbClr val="333333"/>
                </a:solidFill>
              </a:rPr>
              <a:t> i optimització de la </a:t>
            </a:r>
            <a:r>
              <a:rPr lang="ca-ES" sz="1400" dirty="0" err="1">
                <a:solidFill>
                  <a:srgbClr val="008000"/>
                </a:solidFill>
              </a:rPr>
              <a:t>rátio</a:t>
            </a:r>
            <a:r>
              <a:rPr lang="ca-ES" sz="1400" dirty="0">
                <a:solidFill>
                  <a:srgbClr val="008000"/>
                </a:solidFill>
              </a:rPr>
              <a:t> </a:t>
            </a:r>
            <a:r>
              <a:rPr lang="ca-ES" sz="1400" dirty="0" err="1">
                <a:solidFill>
                  <a:srgbClr val="008000"/>
                </a:solidFill>
              </a:rPr>
              <a:t>successives-primeres</a:t>
            </a:r>
            <a:r>
              <a:rPr lang="ca-ES" sz="1400" b="0" dirty="0">
                <a:solidFill>
                  <a:srgbClr val="333333"/>
                </a:solidFill>
              </a:rPr>
              <a:t>.</a:t>
            </a:r>
          </a:p>
          <a:p>
            <a:pPr>
              <a:buFontTx/>
              <a:buChar char="•"/>
              <a:tabLst>
                <a:tab pos="1979613" algn="l"/>
              </a:tabLst>
            </a:pPr>
            <a:endParaRPr lang="ca-ES" sz="1400" b="0" dirty="0"/>
          </a:p>
          <a:p>
            <a:pPr>
              <a:tabLst>
                <a:tab pos="1979613" algn="l"/>
              </a:tabLst>
            </a:pPr>
            <a:r>
              <a:rPr lang="ca-ES" sz="1400" b="0" dirty="0"/>
              <a:t>Implicacions a Urgències, CDB, CDI i Àrea Quirúrgica.</a:t>
            </a:r>
            <a:r>
              <a:rPr lang="ca-ES" sz="1400" dirty="0"/>
              <a:t> </a:t>
            </a:r>
          </a:p>
          <a:p>
            <a:pPr>
              <a:buFontTx/>
              <a:buChar char="•"/>
              <a:tabLst>
                <a:tab pos="1979613" algn="l"/>
              </a:tabLst>
            </a:pPr>
            <a:endParaRPr lang="ca-ES" sz="1400" b="0" dirty="0"/>
          </a:p>
          <a:p>
            <a:pPr>
              <a:tabLst>
                <a:tab pos="1979613" algn="l"/>
              </a:tabLst>
            </a:pPr>
            <a:r>
              <a:rPr lang="ca-ES" sz="1400" dirty="0">
                <a:solidFill>
                  <a:srgbClr val="008000"/>
                </a:solidFill>
              </a:rPr>
              <a:t>No acceptació de nous pacients</a:t>
            </a:r>
            <a:r>
              <a:rPr lang="ca-ES" sz="1400" b="0" dirty="0"/>
              <a:t> de </a:t>
            </a:r>
            <a:r>
              <a:rPr lang="ca-ES" sz="1400" dirty="0">
                <a:solidFill>
                  <a:srgbClr val="008000"/>
                </a:solidFill>
              </a:rPr>
              <a:t>fora de Barcelona Esquerra per MHDA</a:t>
            </a:r>
          </a:p>
          <a:p>
            <a:pPr algn="ctr">
              <a:tabLst>
                <a:tab pos="1979613" algn="l"/>
              </a:tabLst>
            </a:pPr>
            <a:endParaRPr lang="ca-ES" sz="1400" dirty="0">
              <a:solidFill>
                <a:srgbClr val="008000"/>
              </a:solidFill>
            </a:endParaRPr>
          </a:p>
          <a:p>
            <a:pPr algn="ctr">
              <a:tabLst>
                <a:tab pos="1979613" algn="l"/>
              </a:tabLst>
            </a:pPr>
            <a:r>
              <a:rPr lang="ca-ES" sz="1400" dirty="0">
                <a:solidFill>
                  <a:srgbClr val="FF0000"/>
                </a:solidFill>
              </a:rPr>
              <a:t>PREJUBILACIONS </a:t>
            </a:r>
            <a:r>
              <a:rPr lang="ca-ES" sz="1400" dirty="0" smtClean="0">
                <a:solidFill>
                  <a:srgbClr val="FF0000"/>
                </a:solidFill>
              </a:rPr>
              <a:t>DE </a:t>
            </a:r>
            <a:r>
              <a:rPr lang="ca-ES" sz="1400" dirty="0">
                <a:solidFill>
                  <a:srgbClr val="FF0000"/>
                </a:solidFill>
              </a:rPr>
              <a:t>TOTS ELS ESTAMENTS (a partir de </a:t>
            </a:r>
            <a:r>
              <a:rPr lang="ca-ES" sz="1400" dirty="0" smtClean="0">
                <a:solidFill>
                  <a:srgbClr val="FF0000"/>
                </a:solidFill>
              </a:rPr>
              <a:t>63/65 </a:t>
            </a:r>
            <a:r>
              <a:rPr lang="ca-ES" sz="1400" dirty="0">
                <a:solidFill>
                  <a:srgbClr val="FF0000"/>
                </a:solidFill>
              </a:rPr>
              <a:t>anys i amb compromís de no cobertura</a:t>
            </a:r>
            <a:r>
              <a:rPr lang="ca-ES" sz="1400" dirty="0" smtClean="0">
                <a:solidFill>
                  <a:srgbClr val="FF0000"/>
                </a:solidFill>
              </a:rPr>
              <a:t>) SEGONS CIRCUMSTÀNCIES INDIVIDUALS</a:t>
            </a:r>
          </a:p>
          <a:p>
            <a:pPr algn="ctr">
              <a:tabLst>
                <a:tab pos="1979613" algn="l"/>
              </a:tabLst>
            </a:pPr>
            <a:endParaRPr lang="ca-ES" sz="600" dirty="0">
              <a:solidFill>
                <a:srgbClr val="FF0000"/>
              </a:solidFill>
            </a:endParaRPr>
          </a:p>
          <a:p>
            <a:pPr algn="ctr">
              <a:tabLst>
                <a:tab pos="1979613" algn="l"/>
              </a:tabLst>
            </a:pPr>
            <a:r>
              <a:rPr lang="ca-ES" sz="1400" dirty="0">
                <a:solidFill>
                  <a:srgbClr val="FF0000"/>
                </a:solidFill>
              </a:rPr>
              <a:t>IMPACTE EN SUPLENTS I MOVIMENTS INTERNS D’INFERMERIA</a:t>
            </a:r>
            <a:r>
              <a:rPr lang="ca-ES" sz="1400" b="0" dirty="0">
                <a:solidFill>
                  <a:srgbClr val="FF0000"/>
                </a:solidFill>
              </a:rPr>
              <a:t> </a:t>
            </a:r>
          </a:p>
          <a:p>
            <a:pPr>
              <a:tabLst>
                <a:tab pos="1979613" algn="l"/>
              </a:tabLst>
            </a:pPr>
            <a:endParaRPr lang="ca-ES" sz="1400" b="0" dirty="0">
              <a:solidFill>
                <a:srgbClr val="FF0000"/>
              </a:solidFill>
            </a:endParaRPr>
          </a:p>
          <a:p>
            <a:pPr>
              <a:buFontTx/>
              <a:buChar char="•"/>
              <a:tabLst>
                <a:tab pos="1979613" algn="l"/>
              </a:tabLst>
            </a:pPr>
            <a:endParaRPr lang="ca-ES" sz="1400" b="0" dirty="0"/>
          </a:p>
        </p:txBody>
      </p:sp>
      <p:sp>
        <p:nvSpPr>
          <p:cNvPr id="25608" name="12 CuadroTexto"/>
          <p:cNvSpPr txBox="1">
            <a:spLocks noChangeArrowheads="1"/>
          </p:cNvSpPr>
          <p:nvPr/>
        </p:nvSpPr>
        <p:spPr bwMode="auto">
          <a:xfrm>
            <a:off x="4892675" y="2462213"/>
            <a:ext cx="1673225" cy="4205287"/>
          </a:xfrm>
          <a:prstGeom prst="rect">
            <a:avLst/>
          </a:prstGeom>
          <a:solidFill>
            <a:schemeClr val="bg1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979613" algn="l"/>
              </a:tabLst>
            </a:pPr>
            <a:r>
              <a:rPr lang="ca-ES" sz="1400" b="0"/>
              <a:t>Optimització de consums via </a:t>
            </a:r>
            <a:r>
              <a:rPr lang="ca-ES" sz="1400">
                <a:solidFill>
                  <a:srgbClr val="008000"/>
                </a:solidFill>
              </a:rPr>
              <a:t>preus i prescripció.</a:t>
            </a:r>
          </a:p>
          <a:p>
            <a:pPr>
              <a:tabLst>
                <a:tab pos="1979613" algn="l"/>
              </a:tabLst>
            </a:pPr>
            <a:endParaRPr lang="ca-ES" sz="1400">
              <a:solidFill>
                <a:srgbClr val="008000"/>
              </a:solidFill>
            </a:endParaRPr>
          </a:p>
          <a:p>
            <a:pPr>
              <a:tabLst>
                <a:tab pos="1979613" algn="l"/>
              </a:tabLst>
            </a:pPr>
            <a:r>
              <a:rPr lang="ca-ES" sz="1400" b="0"/>
              <a:t>Optimització de </a:t>
            </a:r>
            <a:r>
              <a:rPr lang="ca-ES" sz="1400">
                <a:solidFill>
                  <a:srgbClr val="008000"/>
                </a:solidFill>
              </a:rPr>
              <a:t>serveis generals i àmbits de suport.</a:t>
            </a:r>
          </a:p>
          <a:p>
            <a:pPr>
              <a:tabLst>
                <a:tab pos="1979613" algn="l"/>
              </a:tabLst>
            </a:pPr>
            <a:endParaRPr lang="ca-ES" sz="1400">
              <a:solidFill>
                <a:srgbClr val="008000"/>
              </a:solidFill>
            </a:endParaRPr>
          </a:p>
          <a:p>
            <a:pPr>
              <a:tabLst>
                <a:tab pos="1979613" algn="l"/>
              </a:tabLst>
            </a:pPr>
            <a:r>
              <a:rPr lang="ca-ES" sz="1400">
                <a:solidFill>
                  <a:srgbClr val="008000"/>
                </a:solidFill>
              </a:rPr>
              <a:t>Increment ingressos no CatSalut </a:t>
            </a:r>
            <a:r>
              <a:rPr lang="ca-ES" sz="1400"/>
              <a:t>(imatge, laboratori, Txs...)</a:t>
            </a:r>
          </a:p>
        </p:txBody>
      </p:sp>
      <p:sp>
        <p:nvSpPr>
          <p:cNvPr id="25609" name="12 CuadroTexto"/>
          <p:cNvSpPr txBox="1">
            <a:spLocks noChangeArrowheads="1"/>
          </p:cNvSpPr>
          <p:nvPr/>
        </p:nvSpPr>
        <p:spPr bwMode="auto">
          <a:xfrm>
            <a:off x="6618288" y="2460625"/>
            <a:ext cx="2454275" cy="4213225"/>
          </a:xfrm>
          <a:prstGeom prst="rect">
            <a:avLst/>
          </a:prstGeom>
          <a:solidFill>
            <a:schemeClr val="bg1"/>
          </a:solidFill>
          <a:ln w="2540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979613" algn="l"/>
              </a:tabLst>
            </a:pPr>
            <a:endParaRPr lang="ca-ES" sz="1400" b="0" dirty="0"/>
          </a:p>
          <a:p>
            <a:pPr>
              <a:tabLst>
                <a:tab pos="1979613" algn="l"/>
              </a:tabLst>
            </a:pPr>
            <a:endParaRPr lang="ca-ES" sz="1400" b="0" dirty="0"/>
          </a:p>
          <a:p>
            <a:pPr algn="ctr">
              <a:tabLst>
                <a:tab pos="1979613" algn="l"/>
              </a:tabLst>
            </a:pPr>
            <a:r>
              <a:rPr lang="ca-ES" sz="1400" dirty="0" smtClean="0">
                <a:solidFill>
                  <a:srgbClr val="FF0000"/>
                </a:solidFill>
              </a:rPr>
              <a:t>A NEGOCIAR A PARTIR DEL  </a:t>
            </a:r>
            <a:r>
              <a:rPr lang="ca-ES" sz="1400" dirty="0">
                <a:solidFill>
                  <a:srgbClr val="FF0000"/>
                </a:solidFill>
              </a:rPr>
              <a:t>MES DE </a:t>
            </a:r>
            <a:r>
              <a:rPr lang="ca-ES" sz="1400" dirty="0" smtClean="0">
                <a:solidFill>
                  <a:srgbClr val="FF0000"/>
                </a:solidFill>
              </a:rPr>
              <a:t>SETEMBRE AMB LA PART SOCIAL </a:t>
            </a:r>
            <a:r>
              <a:rPr lang="ca-ES" sz="1400" dirty="0">
                <a:solidFill>
                  <a:srgbClr val="FF0000"/>
                </a:solidFill>
              </a:rPr>
              <a:t>(impacte a partir del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1006786" y="2633817"/>
            <a:ext cx="7739062" cy="1528750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7410" name="Rectangle 6"/>
          <p:cNvSpPr txBox="1">
            <a:spLocks noGrp="1" noChangeArrowheads="1"/>
          </p:cNvSpPr>
          <p:nvPr/>
        </p:nvSpPr>
        <p:spPr bwMode="auto">
          <a:xfrm>
            <a:off x="441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19180F3F-9CFE-42DC-947E-21DCE0B24C11}" type="slidenum">
              <a:rPr lang="es-ES" sz="1100"/>
              <a:pPr/>
              <a:t>8</a:t>
            </a:fld>
            <a:r>
              <a:rPr lang="es-ES" sz="1100"/>
              <a:t> -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54000" y="66675"/>
            <a:ext cx="87757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>
                <a:solidFill>
                  <a:srgbClr val="008000"/>
                </a:solidFill>
              </a:rPr>
              <a:t>CONTINGUT</a:t>
            </a:r>
            <a:r>
              <a:rPr lang="ca-ES" sz="3200"/>
              <a:t> </a:t>
            </a:r>
          </a:p>
          <a:p>
            <a:pPr algn="ctr">
              <a:lnSpc>
                <a:spcPct val="80000"/>
              </a:lnSpc>
            </a:pPr>
            <a:endParaRPr lang="ca-ES" sz="3200">
              <a:solidFill>
                <a:schemeClr val="bg2"/>
              </a:solidFill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123950" y="1384300"/>
            <a:ext cx="7612063" cy="39703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2800" b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Context i enfocament </a:t>
            </a:r>
            <a:r>
              <a:rPr lang="ca-ES" sz="2800" b="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de l’Escenari 2013 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2800" b="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2800" dirty="0" smtClean="0">
                <a:solidFill>
                  <a:srgbClr val="008000"/>
                </a:solidFill>
              </a:rPr>
              <a:t>Mesures de reordenació d’activitat i d’eficiència 2013. Impacte en activitat, personal i econòmic</a:t>
            </a:r>
            <a:endParaRPr lang="ca-ES" sz="2800" dirty="0">
              <a:solidFill>
                <a:srgbClr val="008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2800" b="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2800" b="0" dirty="0"/>
              <a:t>Properes passes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 txBox="1">
            <a:spLocks noGrp="1" noChangeArrowheads="1"/>
          </p:cNvSpPr>
          <p:nvPr/>
        </p:nvSpPr>
        <p:spPr bwMode="auto">
          <a:xfrm>
            <a:off x="4419600" y="61341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sz="1100"/>
          </a:p>
          <a:p>
            <a:endParaRPr lang="es-ES" sz="1100"/>
          </a:p>
          <a:p>
            <a:r>
              <a:rPr lang="es-ES" sz="1100"/>
              <a:t>- </a:t>
            </a:r>
            <a:fld id="{DBB9BCFF-6100-4D05-AD6D-EC6B488E17A4}" type="slidenum">
              <a:rPr lang="es-ES" sz="1100"/>
              <a:pPr/>
              <a:t>9</a:t>
            </a:fld>
            <a:r>
              <a:rPr lang="es-ES" sz="1100"/>
              <a:t> -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57213" y="42863"/>
            <a:ext cx="846613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ca-ES" sz="3200" dirty="0">
                <a:solidFill>
                  <a:srgbClr val="009900"/>
                </a:solidFill>
              </a:rPr>
              <a:t>REORDENACIÓ D’ACTIVITAT: </a:t>
            </a:r>
          </a:p>
          <a:p>
            <a:pPr algn="ctr">
              <a:lnSpc>
                <a:spcPct val="80000"/>
              </a:lnSpc>
            </a:pPr>
            <a:r>
              <a:rPr lang="ca-ES" sz="2800" dirty="0">
                <a:solidFill>
                  <a:schemeClr val="bg2"/>
                </a:solidFill>
              </a:rPr>
              <a:t>Línies </a:t>
            </a:r>
            <a:r>
              <a:rPr lang="ca-ES" sz="2800" dirty="0" smtClean="0">
                <a:solidFill>
                  <a:schemeClr val="bg2"/>
                </a:solidFill>
              </a:rPr>
              <a:t>d’actuació</a:t>
            </a:r>
            <a:endParaRPr lang="ca-ES" sz="1400" dirty="0">
              <a:solidFill>
                <a:schemeClr val="bg2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33413" y="1684338"/>
            <a:ext cx="8323262" cy="4797425"/>
          </a:xfrm>
          <a:prstGeom prst="rect">
            <a:avLst/>
          </a:prstGeom>
          <a:solidFill>
            <a:srgbClr val="FFFF99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 dirty="0"/>
              <a:t>D’acord amb les </a:t>
            </a:r>
            <a:r>
              <a:rPr lang="ca-ES" sz="1800" dirty="0">
                <a:solidFill>
                  <a:srgbClr val="008000"/>
                </a:solidFill>
              </a:rPr>
              <a:t>directrius del Pla RAT definit pel </a:t>
            </a:r>
            <a:r>
              <a:rPr lang="ca-ES" sz="1800" dirty="0" err="1">
                <a:solidFill>
                  <a:srgbClr val="008000"/>
                </a:solidFill>
              </a:rPr>
              <a:t>CatSalut</a:t>
            </a:r>
            <a:endParaRPr lang="ca-ES" sz="1800" dirty="0">
              <a:solidFill>
                <a:srgbClr val="008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300" dirty="0">
              <a:solidFill>
                <a:srgbClr val="008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 dirty="0"/>
              <a:t>Recolzant-se en </a:t>
            </a:r>
            <a:r>
              <a:rPr lang="ca-ES" sz="1800" dirty="0">
                <a:solidFill>
                  <a:srgbClr val="008000"/>
                </a:solidFill>
              </a:rPr>
              <a:t>l’aliança estratègica amb l’Hospital del Sagrat Cor </a:t>
            </a:r>
            <a:r>
              <a:rPr lang="ca-ES" sz="1800" dirty="0"/>
              <a:t>que incrementa la seva activitat amb el </a:t>
            </a:r>
            <a:r>
              <a:rPr lang="ca-ES" sz="1800" dirty="0">
                <a:solidFill>
                  <a:srgbClr val="008000"/>
                </a:solidFill>
              </a:rPr>
              <a:t>suport dels professionals de l’Hospital Clínic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300" dirty="0">
              <a:solidFill>
                <a:srgbClr val="008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 dirty="0"/>
              <a:t>Efectes en </a:t>
            </a:r>
            <a:r>
              <a:rPr lang="ca-ES" sz="1800" dirty="0">
                <a:solidFill>
                  <a:srgbClr val="008000"/>
                </a:solidFill>
              </a:rPr>
              <a:t>l’activitat </a:t>
            </a:r>
            <a:r>
              <a:rPr lang="ca-ES" sz="1800" dirty="0"/>
              <a:t>dels següents serveis:</a:t>
            </a:r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r>
              <a:rPr lang="ca-ES" sz="1800" dirty="0"/>
              <a:t>Mèdica de medicina interna, pneumologia, digestiu</a:t>
            </a:r>
          </a:p>
          <a:p>
            <a:pPr marL="742950" lvl="1" indent="-285750">
              <a:spcBef>
                <a:spcPct val="50000"/>
              </a:spcBef>
              <a:buFont typeface="Trebuchet MS" pitchFamily="34" charset="0"/>
              <a:buChar char="−"/>
            </a:pPr>
            <a:r>
              <a:rPr lang="ca-ES" sz="1800" dirty="0"/>
              <a:t>Quirúrgica de traumatologia, cirurgia vascular, cirurgia general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300" dirty="0"/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 dirty="0"/>
              <a:t>Millora la </a:t>
            </a:r>
            <a:r>
              <a:rPr lang="ca-ES" sz="1800" dirty="0">
                <a:solidFill>
                  <a:srgbClr val="008000"/>
                </a:solidFill>
              </a:rPr>
              <a:t>continuïtat del procés assistencial del pacient 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300" dirty="0">
              <a:solidFill>
                <a:srgbClr val="008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ca-ES" sz="1800" dirty="0">
                <a:solidFill>
                  <a:srgbClr val="008000"/>
                </a:solidFill>
              </a:rPr>
              <a:t>Acord</a:t>
            </a:r>
            <a:r>
              <a:rPr lang="ca-ES" sz="1800" dirty="0"/>
              <a:t> del plantejament amb el </a:t>
            </a:r>
            <a:r>
              <a:rPr lang="ca-ES" sz="1800" dirty="0" err="1">
                <a:solidFill>
                  <a:srgbClr val="008000"/>
                </a:solidFill>
              </a:rPr>
              <a:t>CatSalut</a:t>
            </a:r>
            <a:r>
              <a:rPr lang="ca-ES" sz="1800" dirty="0"/>
              <a:t> i </a:t>
            </a:r>
            <a:r>
              <a:rPr lang="ca-ES" sz="1800" dirty="0">
                <a:solidFill>
                  <a:srgbClr val="008000"/>
                </a:solidFill>
              </a:rPr>
              <a:t>l’Hospital del Sagrat Cor</a:t>
            </a:r>
            <a:r>
              <a:rPr lang="ca-ES" sz="1800" dirty="0"/>
              <a:t> que estabilitza el seu </a:t>
            </a:r>
            <a:r>
              <a:rPr lang="ca-ES" sz="1800" dirty="0">
                <a:solidFill>
                  <a:srgbClr val="008000"/>
                </a:solidFill>
              </a:rPr>
              <a:t>rol com a proveïdor de Barcelona Esquerra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1800" dirty="0">
              <a:solidFill>
                <a:srgbClr val="008000"/>
              </a:solidFill>
            </a:endParaRPr>
          </a:p>
          <a:p>
            <a:pPr marL="177800" indent="-177800">
              <a:spcBef>
                <a:spcPct val="50000"/>
              </a:spcBef>
              <a:buFontTx/>
              <a:buChar char="•"/>
            </a:pPr>
            <a:endParaRPr lang="ca-ES" sz="1800" dirty="0">
              <a:solidFill>
                <a:srgbClr val="008000"/>
              </a:solidFill>
            </a:endParaRP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627063" y="1004888"/>
            <a:ext cx="820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spcBef>
                <a:spcPct val="50000"/>
              </a:spcBef>
            </a:pPr>
            <a:r>
              <a:rPr lang="ca-ES">
                <a:solidFill>
                  <a:srgbClr val="008000"/>
                </a:solidFill>
              </a:rPr>
              <a:t>A1-1. Reordenació de l’activitat assistencial de baixa complexitat de fora de l’Àrea Clínic (323 mil habitants)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796925" y="5837238"/>
            <a:ext cx="7916863" cy="406400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dirty="0">
                <a:solidFill>
                  <a:schemeClr val="bg1"/>
                </a:solidFill>
              </a:rPr>
              <a:t>Tancament de </a:t>
            </a:r>
            <a:r>
              <a:rPr lang="ca-ES" dirty="0" smtClean="0">
                <a:solidFill>
                  <a:schemeClr val="bg1"/>
                </a:solidFill>
              </a:rPr>
              <a:t>42 </a:t>
            </a:r>
            <a:r>
              <a:rPr lang="ca-ES" dirty="0">
                <a:solidFill>
                  <a:schemeClr val="bg1"/>
                </a:solidFill>
              </a:rPr>
              <a:t>llits i reordenació de </a:t>
            </a:r>
            <a:r>
              <a:rPr lang="ca-ES" dirty="0" smtClean="0">
                <a:solidFill>
                  <a:schemeClr val="bg1"/>
                </a:solidFill>
              </a:rPr>
              <a:t>2.079 </a:t>
            </a:r>
            <a:r>
              <a:rPr lang="ca-ES" dirty="0">
                <a:solidFill>
                  <a:schemeClr val="bg1"/>
                </a:solidFill>
              </a:rPr>
              <a:t>altes anuals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383436" y="573208"/>
            <a:ext cx="1637732" cy="28660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i="1" dirty="0" smtClean="0"/>
              <a:t>Versió Actualitzada</a:t>
            </a:r>
            <a:endParaRPr lang="ca-ES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blanca i gris 2">
  <a:themeElements>
    <a:clrScheme name="plantilla blanca i gris 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lantilla blanca i gris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tilla blanca i gri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blanca i gri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blanca i gri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blanca i gri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blanca i gri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blanca i gri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blanca i gri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F:\Tots\Institucional\PRESENTACIONS\CSC\Hospital Clinic\HC\Altres\plantilla blanca i gris 2.pot</Template>
  <TotalTime>17169</TotalTime>
  <Words>1288</Words>
  <Application>Microsoft Office PowerPoint</Application>
  <PresentationFormat>Presentación en pantalla (4:3)</PresentationFormat>
  <Paragraphs>242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plantilla blanca i gris 2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PROPERES PASSES</vt:lpstr>
    </vt:vector>
  </TitlesOfParts>
  <Company>Hospital Clínic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CSC</dc:creator>
  <cp:lastModifiedBy>HERAS</cp:lastModifiedBy>
  <cp:revision>1974</cp:revision>
  <dcterms:created xsi:type="dcterms:W3CDTF">2005-04-22T12:22:11Z</dcterms:created>
  <dcterms:modified xsi:type="dcterms:W3CDTF">2013-09-10T09:45:50Z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